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7" r:id="rId5"/>
    <p:sldId id="268" r:id="rId6"/>
    <p:sldId id="269" r:id="rId7"/>
    <p:sldId id="270" r:id="rId8"/>
    <p:sldId id="264" r:id="rId9"/>
    <p:sldId id="259" r:id="rId10"/>
    <p:sldId id="260" r:id="rId11"/>
    <p:sldId id="421" r:id="rId12"/>
    <p:sldId id="422" r:id="rId13"/>
    <p:sldId id="423" r:id="rId14"/>
    <p:sldId id="261" r:id="rId15"/>
    <p:sldId id="271" r:id="rId16"/>
    <p:sldId id="272" r:id="rId17"/>
    <p:sldId id="273" r:id="rId18"/>
    <p:sldId id="275" r:id="rId19"/>
    <p:sldId id="274" r:id="rId20"/>
    <p:sldId id="276" r:id="rId21"/>
    <p:sldId id="277" r:id="rId22"/>
    <p:sldId id="278" r:id="rId23"/>
    <p:sldId id="262" r:id="rId24"/>
    <p:sldId id="266"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263"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424" r:id="rId84"/>
    <p:sldId id="425" r:id="rId85"/>
    <p:sldId id="336" r:id="rId86"/>
    <p:sldId id="337" r:id="rId87"/>
    <p:sldId id="338" r:id="rId88"/>
    <p:sldId id="339" r:id="rId89"/>
    <p:sldId id="426"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427" r:id="rId106"/>
    <p:sldId id="428"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42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430" r:id="rId149"/>
    <p:sldId id="431" r:id="rId150"/>
    <p:sldId id="395" r:id="rId151"/>
    <p:sldId id="396" r:id="rId152"/>
    <p:sldId id="397" r:id="rId153"/>
    <p:sldId id="398" r:id="rId154"/>
    <p:sldId id="399" r:id="rId155"/>
    <p:sldId id="400"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9" r:id="rId174"/>
    <p:sldId id="420" r:id="rId1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9803E-8BD8-4021-A4B2-940917E8A6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81A6B6-FB3F-4F18-A000-B10483D8E9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8DEF90-B9C1-4AFC-B678-7D902B79B929}"/>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5" name="Footer Placeholder 4">
            <a:extLst>
              <a:ext uri="{FF2B5EF4-FFF2-40B4-BE49-F238E27FC236}">
                <a16:creationId xmlns:a16="http://schemas.microsoft.com/office/drawing/2014/main" id="{A7A390A5-073D-4799-9DD9-0A710BF02D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4DD0D-C135-464B-9AA8-63B5F473AB42}"/>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284624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28FF-3D52-4EA3-AFD7-169B198D4D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D8F2F4-DE12-4F09-BE18-6178A516E0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A7B093-788F-4790-BE61-39311493B66C}"/>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5" name="Footer Placeholder 4">
            <a:extLst>
              <a:ext uri="{FF2B5EF4-FFF2-40B4-BE49-F238E27FC236}">
                <a16:creationId xmlns:a16="http://schemas.microsoft.com/office/drawing/2014/main" id="{D8238B21-BAF2-42F4-B562-0D607013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5D088-DD7C-435C-8304-AC727706AB4C}"/>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2661577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7D3AA9-A9E8-41C4-935D-87EFEC6B71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A8F58-D84A-4D8F-B789-D217C27897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1D39A-92EF-4000-B19A-3668D333A305}"/>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5" name="Footer Placeholder 4">
            <a:extLst>
              <a:ext uri="{FF2B5EF4-FFF2-40B4-BE49-F238E27FC236}">
                <a16:creationId xmlns:a16="http://schemas.microsoft.com/office/drawing/2014/main" id="{79417A08-238F-4F45-862A-5108FF3C8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4C7165-5531-421A-BBDB-BCE9DA1748D1}"/>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1935441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4BB7D-9ED3-4FEB-BD2A-7782DCFB43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BE52E7-9059-45A1-8171-3D2AF19A47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23E3E-18A0-4128-A48A-3C44EF05F332}"/>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5" name="Footer Placeholder 4">
            <a:extLst>
              <a:ext uri="{FF2B5EF4-FFF2-40B4-BE49-F238E27FC236}">
                <a16:creationId xmlns:a16="http://schemas.microsoft.com/office/drawing/2014/main" id="{2D1BCD73-0476-4E15-9140-101D21CA83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2B5BE-37AF-40D6-ACED-531930BDBDA5}"/>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346780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6CD2-1AA3-41FA-B3DC-47D4BBEB2A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88A575-2330-44AA-A6DC-DD281E8211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F17505-3B2A-4C56-B3C5-3A08789D1A42}"/>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5" name="Footer Placeholder 4">
            <a:extLst>
              <a:ext uri="{FF2B5EF4-FFF2-40B4-BE49-F238E27FC236}">
                <a16:creationId xmlns:a16="http://schemas.microsoft.com/office/drawing/2014/main" id="{F545747C-18E2-4074-A976-47247B4BC8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52DF4-0803-454B-A124-23DA31C1E1F2}"/>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911464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2DD09-36E6-4CD9-8D9A-84E99501C8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92859F-ADD1-4B72-840E-407FD441E9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1E80E6-4DA0-4A20-B1B6-7A7D47D454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07575F-6695-43AE-A4DB-D54DD7E47A8A}"/>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6" name="Footer Placeholder 5">
            <a:extLst>
              <a:ext uri="{FF2B5EF4-FFF2-40B4-BE49-F238E27FC236}">
                <a16:creationId xmlns:a16="http://schemas.microsoft.com/office/drawing/2014/main" id="{46A36EE3-4214-41BE-80B5-3381E3C5FC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8FB0BB-D50E-4353-9A35-85235E18095F}"/>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841560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B4900-9CB7-4598-93B9-9C430F44F1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025787-E10F-4C57-9C94-8220E2409C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D47A1D-4C7B-4A21-B0F6-543421D71B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307BE5-038F-4A29-ADB7-2AD908632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8DEEFF-905B-4614-8FDC-88343E0188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F863E6-9233-4850-914C-B79DCC516EC5}"/>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8" name="Footer Placeholder 7">
            <a:extLst>
              <a:ext uri="{FF2B5EF4-FFF2-40B4-BE49-F238E27FC236}">
                <a16:creationId xmlns:a16="http://schemas.microsoft.com/office/drawing/2014/main" id="{1B1E46DA-EA04-4C0A-A65A-58FB0134CA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E0DA9D-B05D-43E0-BCE0-DE6DE96D58D7}"/>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2016666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881B-23D6-4998-A37B-E02D580CCB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E66909-7BBF-459F-8032-9F6A09F694B1}"/>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4" name="Footer Placeholder 3">
            <a:extLst>
              <a:ext uri="{FF2B5EF4-FFF2-40B4-BE49-F238E27FC236}">
                <a16:creationId xmlns:a16="http://schemas.microsoft.com/office/drawing/2014/main" id="{BB025774-B8AD-4154-BD52-812B05998A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E656C0-8C4A-4216-9C28-7F761A2655BD}"/>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433344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59C0FF-C848-4F73-80C7-28801A99A12F}"/>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3" name="Footer Placeholder 2">
            <a:extLst>
              <a:ext uri="{FF2B5EF4-FFF2-40B4-BE49-F238E27FC236}">
                <a16:creationId xmlns:a16="http://schemas.microsoft.com/office/drawing/2014/main" id="{BB82914F-897F-425D-B824-413ECB816B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BC889-C653-4C96-853C-DB2D2BE0B17D}"/>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1270676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465E-19B0-4029-BA7B-B225DAB6AF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075BED-47D1-4C78-95A7-DA9591BF4E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26118D-408F-4D52-B766-49B07302A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9A17A8-E1BE-4053-B75C-7F5D89AA48BF}"/>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6" name="Footer Placeholder 5">
            <a:extLst>
              <a:ext uri="{FF2B5EF4-FFF2-40B4-BE49-F238E27FC236}">
                <a16:creationId xmlns:a16="http://schemas.microsoft.com/office/drawing/2014/main" id="{4B415DD0-E903-4203-9E86-7814013F8B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46B879-D3FF-4412-8B3D-03DE250415FC}"/>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2188174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2715-65AA-4D3B-B6FF-B0BE01DE78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A9702A-21E2-41F2-BACE-5122FB02F3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011FD7-6094-4FB0-BCE8-BF94E337B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2596D1-BEE1-459B-98AD-F2F1FDC53AA8}"/>
              </a:ext>
            </a:extLst>
          </p:cNvPr>
          <p:cNvSpPr>
            <a:spLocks noGrp="1"/>
          </p:cNvSpPr>
          <p:nvPr>
            <p:ph type="dt" sz="half" idx="10"/>
          </p:nvPr>
        </p:nvSpPr>
        <p:spPr/>
        <p:txBody>
          <a:bodyPr/>
          <a:lstStyle/>
          <a:p>
            <a:fld id="{723634DB-32EA-4222-879C-53E683E4DBD2}" type="datetimeFigureOut">
              <a:rPr lang="en-US" smtClean="0"/>
              <a:t>18-Aug-21</a:t>
            </a:fld>
            <a:endParaRPr lang="en-US"/>
          </a:p>
        </p:txBody>
      </p:sp>
      <p:sp>
        <p:nvSpPr>
          <p:cNvPr id="6" name="Footer Placeholder 5">
            <a:extLst>
              <a:ext uri="{FF2B5EF4-FFF2-40B4-BE49-F238E27FC236}">
                <a16:creationId xmlns:a16="http://schemas.microsoft.com/office/drawing/2014/main" id="{12BA27D9-149D-4E0F-A310-CC149F7871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6ED074-FC05-4A8A-9F6D-D9C481A2ACD8}"/>
              </a:ext>
            </a:extLst>
          </p:cNvPr>
          <p:cNvSpPr>
            <a:spLocks noGrp="1"/>
          </p:cNvSpPr>
          <p:nvPr>
            <p:ph type="sldNum" sz="quarter" idx="12"/>
          </p:nvPr>
        </p:nvSpPr>
        <p:spPr/>
        <p:txBody>
          <a:bodyPr/>
          <a:lstStyle/>
          <a:p>
            <a:fld id="{B71069BE-2329-4B00-B194-80C33D094806}" type="slidenum">
              <a:rPr lang="en-US" smtClean="0"/>
              <a:t>‹#›</a:t>
            </a:fld>
            <a:endParaRPr lang="en-US"/>
          </a:p>
        </p:txBody>
      </p:sp>
    </p:spTree>
    <p:extLst>
      <p:ext uri="{BB962C8B-B14F-4D97-AF65-F5344CB8AC3E}">
        <p14:creationId xmlns:p14="http://schemas.microsoft.com/office/powerpoint/2010/main" val="3389854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851B7D-30EA-4071-9B58-BC7C0A5ECE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AF132C-B93E-46F6-B92C-9158E54551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8AD767-0FF7-40F7-BEC8-3F284C6DE1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3634DB-32EA-4222-879C-53E683E4DBD2}" type="datetimeFigureOut">
              <a:rPr lang="en-US" smtClean="0"/>
              <a:t>18-Aug-21</a:t>
            </a:fld>
            <a:endParaRPr lang="en-US"/>
          </a:p>
        </p:txBody>
      </p:sp>
      <p:sp>
        <p:nvSpPr>
          <p:cNvPr id="5" name="Footer Placeholder 4">
            <a:extLst>
              <a:ext uri="{FF2B5EF4-FFF2-40B4-BE49-F238E27FC236}">
                <a16:creationId xmlns:a16="http://schemas.microsoft.com/office/drawing/2014/main" id="{45312E7A-891D-43BB-88CF-13449E1BA0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B1F0C3-66E3-4CB4-B89F-D2069B401C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1069BE-2329-4B00-B194-80C33D094806}" type="slidenum">
              <a:rPr lang="en-US" smtClean="0"/>
              <a:t>‹#›</a:t>
            </a:fld>
            <a:endParaRPr lang="en-US"/>
          </a:p>
        </p:txBody>
      </p:sp>
    </p:spTree>
    <p:extLst>
      <p:ext uri="{BB962C8B-B14F-4D97-AF65-F5344CB8AC3E}">
        <p14:creationId xmlns:p14="http://schemas.microsoft.com/office/powerpoint/2010/main" val="2252225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2.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2.png"/></Relationships>
</file>

<file path=ppt/slides/_rels/slide1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slide" Target="slide91.xml"/><Relationship Id="rId13" Type="http://schemas.openxmlformats.org/officeDocument/2006/relationships/image" Target="../media/image2.png"/><Relationship Id="rId3" Type="http://schemas.openxmlformats.org/officeDocument/2006/relationships/slide" Target="slide15.xml"/><Relationship Id="rId7" Type="http://schemas.openxmlformats.org/officeDocument/2006/relationships/slide" Target="slide81.xml"/><Relationship Id="rId12" Type="http://schemas.openxmlformats.org/officeDocument/2006/relationships/image" Target="../media/image1.pn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slide" Target="slide70.xml"/><Relationship Id="rId11" Type="http://schemas.openxmlformats.org/officeDocument/2006/relationships/slide" Target="slide147.xml"/><Relationship Id="rId5" Type="http://schemas.openxmlformats.org/officeDocument/2006/relationships/slide" Target="slide58.xml"/><Relationship Id="rId15" Type="http://schemas.openxmlformats.org/officeDocument/2006/relationships/slide" Target="slide173.xml"/><Relationship Id="rId10" Type="http://schemas.openxmlformats.org/officeDocument/2006/relationships/slide" Target="slide120.xml"/><Relationship Id="rId4" Type="http://schemas.openxmlformats.org/officeDocument/2006/relationships/slide" Target="slide40.xml"/><Relationship Id="rId9" Type="http://schemas.openxmlformats.org/officeDocument/2006/relationships/slide" Target="slide104.xml"/><Relationship Id="rId14" Type="http://schemas.openxmlformats.org/officeDocument/2006/relationships/slide" Target="slide174.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2.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081E53-C9C0-4E8B-AC05-1F6CECDC46D4}"/>
              </a:ext>
            </a:extLst>
          </p:cNvPr>
          <p:cNvSpPr txBox="1"/>
          <p:nvPr/>
        </p:nvSpPr>
        <p:spPr>
          <a:xfrm>
            <a:off x="2013358" y="1887523"/>
            <a:ext cx="7910818" cy="1548116"/>
          </a:xfrm>
          <a:prstGeom prst="rect">
            <a:avLst/>
          </a:prstGeom>
          <a:noFill/>
        </p:spPr>
        <p:txBody>
          <a:bodyPr wrap="square" rtlCol="0">
            <a:spAutoFit/>
          </a:bodyPr>
          <a:lstStyle/>
          <a:p>
            <a:pPr marL="90170" marR="0" algn="ctr">
              <a:lnSpc>
                <a:spcPct val="115000"/>
              </a:lnSpc>
              <a:spcBef>
                <a:spcPts val="0"/>
              </a:spcBef>
              <a:spcAft>
                <a:spcPts val="0"/>
              </a:spcAft>
            </a:pPr>
            <a:r>
              <a:rPr lang="en-CA" sz="4400" b="1" dirty="0">
                <a:solidFill>
                  <a:schemeClr val="tx2"/>
                </a:solidFill>
                <a:effectLst/>
                <a:latin typeface="Times New Roman" panose="02020603050405020304" pitchFamily="18" charset="0"/>
                <a:ea typeface="Calibri" panose="020F0502020204030204" pitchFamily="34" charset="0"/>
                <a:cs typeface="Arial" panose="020B0604020202020204" pitchFamily="34" charset="0"/>
              </a:rPr>
              <a:t>Excel and VBA Programming</a:t>
            </a:r>
            <a:endParaRPr lang="en-US" sz="4400" dirty="0">
              <a:solidFill>
                <a:schemeClr val="tx2"/>
              </a:solidFill>
              <a:effectLst/>
              <a:latin typeface="Calibri" panose="020F0502020204030204" pitchFamily="34" charset="0"/>
              <a:ea typeface="Calibri" panose="020F0502020204030204" pitchFamily="34" charset="0"/>
              <a:cs typeface="Arial" panose="020B0604020202020204" pitchFamily="34" charset="0"/>
            </a:endParaRPr>
          </a:p>
          <a:p>
            <a:pPr algn="ctr"/>
            <a:r>
              <a:rPr lang="en-CA" sz="4400" b="1" dirty="0">
                <a:solidFill>
                  <a:schemeClr val="tx2"/>
                </a:solidFill>
                <a:effectLst/>
                <a:latin typeface="Times New Roman" panose="02020603050405020304" pitchFamily="18" charset="0"/>
                <a:ea typeface="Calibri" panose="020F0502020204030204" pitchFamily="34" charset="0"/>
              </a:rPr>
              <a:t>Mini Project</a:t>
            </a:r>
            <a:endParaRPr lang="en-US" sz="4400" dirty="0">
              <a:solidFill>
                <a:schemeClr val="tx2"/>
              </a:solidFill>
            </a:endParaRPr>
          </a:p>
        </p:txBody>
      </p:sp>
      <p:pic>
        <p:nvPicPr>
          <p:cNvPr id="5" name="Picture 4">
            <a:extLst>
              <a:ext uri="{FF2B5EF4-FFF2-40B4-BE49-F238E27FC236}">
                <a16:creationId xmlns:a16="http://schemas.microsoft.com/office/drawing/2014/main" id="{ED6B59C9-14A8-432A-B91D-D165E8374A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7" name="Picture 6">
            <a:extLst>
              <a:ext uri="{FF2B5EF4-FFF2-40B4-BE49-F238E27FC236}">
                <a16:creationId xmlns:a16="http://schemas.microsoft.com/office/drawing/2014/main" id="{FD2C3808-931C-460F-AC57-19F471549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1185036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C807E6-FAF7-4DCC-A022-210707FDF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099"/>
            <a:ext cx="12192000" cy="6599801"/>
          </a:xfrm>
          <a:prstGeom prst="rect">
            <a:avLst/>
          </a:prstGeom>
        </p:spPr>
      </p:pic>
      <p:pic>
        <p:nvPicPr>
          <p:cNvPr id="4" name="Picture 3">
            <a:extLst>
              <a:ext uri="{FF2B5EF4-FFF2-40B4-BE49-F238E27FC236}">
                <a16:creationId xmlns:a16="http://schemas.microsoft.com/office/drawing/2014/main" id="{B8D44908-6338-49EE-B044-A5DC7E2F6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FB41296E-51A1-44A9-90A5-B600A0A13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0D37D015-A524-4FFF-8F85-5B1577445DD5}"/>
              </a:ext>
            </a:extLst>
          </p:cNvPr>
          <p:cNvSpPr/>
          <p:nvPr/>
        </p:nvSpPr>
        <p:spPr>
          <a:xfrm>
            <a:off x="9933614" y="303471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E90C83E-4A7C-481E-8347-2D0AD54B945A}"/>
              </a:ext>
            </a:extLst>
          </p:cNvPr>
          <p:cNvSpPr/>
          <p:nvPr/>
        </p:nvSpPr>
        <p:spPr>
          <a:xfrm>
            <a:off x="9841335" y="515922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FF1932F-445E-430D-8EC4-4C673F899847}"/>
              </a:ext>
            </a:extLst>
          </p:cNvPr>
          <p:cNvSpPr/>
          <p:nvPr/>
        </p:nvSpPr>
        <p:spPr>
          <a:xfrm>
            <a:off x="11094864" y="5169365"/>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935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9E5D9-1F57-44F2-A19B-1A068A6F4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76" y="1838103"/>
            <a:ext cx="4105848" cy="3181794"/>
          </a:xfrm>
          <a:prstGeom prst="rect">
            <a:avLst/>
          </a:prstGeom>
        </p:spPr>
      </p:pic>
      <p:pic>
        <p:nvPicPr>
          <p:cNvPr id="4" name="Picture 3">
            <a:extLst>
              <a:ext uri="{FF2B5EF4-FFF2-40B4-BE49-F238E27FC236}">
                <a16:creationId xmlns:a16="http://schemas.microsoft.com/office/drawing/2014/main" id="{C849E106-88AE-4347-820E-CB4D48224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379CAD12-EEE3-473B-84CF-18D61F6C2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F2928FC8-550F-47CC-B0B1-C6285CE0B54D}"/>
              </a:ext>
            </a:extLst>
          </p:cNvPr>
          <p:cNvSpPr/>
          <p:nvPr/>
        </p:nvSpPr>
        <p:spPr>
          <a:xfrm>
            <a:off x="7122253" y="218885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0493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84361C-96B1-4598-86E3-497392F8B354}"/>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4" name="Picture 3">
            <a:extLst>
              <a:ext uri="{FF2B5EF4-FFF2-40B4-BE49-F238E27FC236}">
                <a16:creationId xmlns:a16="http://schemas.microsoft.com/office/drawing/2014/main" id="{F5441E08-05AE-42AC-8B6C-0E0685D2A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00221DD7-8B6A-4E82-BCFB-12BC85F829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0C0927F8-84C7-4EA1-BC23-B7619EC38CD2}"/>
              </a:ext>
            </a:extLst>
          </p:cNvPr>
          <p:cNvSpPr/>
          <p:nvPr/>
        </p:nvSpPr>
        <p:spPr>
          <a:xfrm>
            <a:off x="4144162" y="342899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25B98BB-4B95-4211-B5D1-52A2047AA521}"/>
              </a:ext>
            </a:extLst>
          </p:cNvPr>
          <p:cNvSpPr/>
          <p:nvPr/>
        </p:nvSpPr>
        <p:spPr>
          <a:xfrm>
            <a:off x="297809" y="3428999"/>
            <a:ext cx="796954" cy="2955023"/>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peech Bubble: Oval 7">
            <a:extLst>
              <a:ext uri="{FF2B5EF4-FFF2-40B4-BE49-F238E27FC236}">
                <a16:creationId xmlns:a16="http://schemas.microsoft.com/office/drawing/2014/main" id="{2499312D-26FF-495C-A391-5007727679F8}"/>
              </a:ext>
            </a:extLst>
          </p:cNvPr>
          <p:cNvSpPr/>
          <p:nvPr/>
        </p:nvSpPr>
        <p:spPr>
          <a:xfrm>
            <a:off x="1844985" y="3943419"/>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Change as the code runs</a:t>
            </a:r>
          </a:p>
        </p:txBody>
      </p:sp>
    </p:spTree>
    <p:extLst>
      <p:ext uri="{BB962C8B-B14F-4D97-AF65-F5344CB8AC3E}">
        <p14:creationId xmlns:p14="http://schemas.microsoft.com/office/powerpoint/2010/main" val="380680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4F122-A4E0-463C-B217-57DE570F0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078" y="2795499"/>
            <a:ext cx="1209844" cy="1267002"/>
          </a:xfrm>
          <a:prstGeom prst="rect">
            <a:avLst/>
          </a:prstGeom>
        </p:spPr>
      </p:pic>
      <p:pic>
        <p:nvPicPr>
          <p:cNvPr id="4" name="Picture 3">
            <a:extLst>
              <a:ext uri="{FF2B5EF4-FFF2-40B4-BE49-F238E27FC236}">
                <a16:creationId xmlns:a16="http://schemas.microsoft.com/office/drawing/2014/main" id="{A003E300-33BD-4C9B-9288-9801E4D0F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8A22C552-0677-433B-AA91-21B1900A06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2942D1E5-B373-4B5B-BCD4-A86DE03FBEF6}"/>
              </a:ext>
            </a:extLst>
          </p:cNvPr>
          <p:cNvSpPr/>
          <p:nvPr/>
        </p:nvSpPr>
        <p:spPr>
          <a:xfrm>
            <a:off x="5784693" y="352127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610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CA9C62-DB64-4E94-8299-4E223AF2FA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4" name="Picture 3">
            <a:extLst>
              <a:ext uri="{FF2B5EF4-FFF2-40B4-BE49-F238E27FC236}">
                <a16:creationId xmlns:a16="http://schemas.microsoft.com/office/drawing/2014/main" id="{6E8B3DC0-633A-4C84-A3DF-6E3A751A1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5DEBCE67-F920-459F-93C3-490C635471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TextBox 5">
            <a:hlinkClick r:id="rId5" action="ppaction://hlinksldjump"/>
            <a:extLst>
              <a:ext uri="{FF2B5EF4-FFF2-40B4-BE49-F238E27FC236}">
                <a16:creationId xmlns:a16="http://schemas.microsoft.com/office/drawing/2014/main" id="{72B13CDD-DA38-4275-A940-352F4C3EC595}"/>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266497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967409" y="2623930"/>
            <a:ext cx="10601739" cy="1664879"/>
          </a:xfrm>
          <a:prstGeom prst="rect">
            <a:avLst/>
          </a:prstGeom>
          <a:noFill/>
        </p:spPr>
        <p:txBody>
          <a:bodyPr wrap="square" rtlCol="0">
            <a:spAutoFit/>
          </a:bodyPr>
          <a:lstStyle/>
          <a:p>
            <a:pPr marR="0" lvl="0" algn="ctr">
              <a:lnSpc>
                <a:spcPct val="150000"/>
              </a:lnSpc>
              <a:spcBef>
                <a:spcPts val="0"/>
              </a:spcBef>
              <a:spcAft>
                <a:spcPts val="0"/>
              </a:spcAft>
            </a:pPr>
            <a:r>
              <a:rPr lang="en-US" sz="3600" b="1" dirty="0">
                <a:solidFill>
                  <a:schemeClr val="tx1">
                    <a:lumMod val="65000"/>
                    <a:lumOff val="35000"/>
                  </a:schemeClr>
                </a:solidFill>
                <a:effectLst/>
                <a:latin typeface="Arial" panose="020B0604020202020204" pitchFamily="34" charset="0"/>
                <a:ea typeface="Times New Roman" panose="02020603050405020304" pitchFamily="18" charset="0"/>
                <a:cs typeface="Arial" panose="020B0604020202020204" pitchFamily="34" charset="0"/>
              </a:rPr>
              <a:t>Create a message box that displays number of executions of one procedure</a:t>
            </a:r>
            <a:endParaRPr lang="en-US" sz="36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85B59724-55F0-45B5-B860-AE6A71947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63363671-7BFE-4DFC-A4A3-CF050A4E6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410A7376-34E8-487F-9DB4-35BFE0D47FDF}"/>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302465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B03206-4D36-4E41-B7E7-091504540383}"/>
              </a:ext>
            </a:extLst>
          </p:cNvPr>
          <p:cNvPicPr>
            <a:picLocks noChangeAspect="1"/>
          </p:cNvPicPr>
          <p:nvPr/>
        </p:nvPicPr>
        <p:blipFill rotWithShape="1">
          <a:blip r:embed="rId2">
            <a:extLst>
              <a:ext uri="{28A0092B-C50C-407E-A947-70E740481C1C}">
                <a14:useLocalDpi xmlns:a14="http://schemas.microsoft.com/office/drawing/2010/main" val="0"/>
              </a:ext>
            </a:extLst>
          </a:blip>
          <a:srcRect t="2942"/>
          <a:stretch/>
        </p:blipFill>
        <p:spPr>
          <a:xfrm>
            <a:off x="0" y="118523"/>
            <a:ext cx="12192000" cy="6624070"/>
          </a:xfrm>
          <a:prstGeom prst="rect">
            <a:avLst/>
          </a:prstGeom>
        </p:spPr>
      </p:pic>
      <p:pic>
        <p:nvPicPr>
          <p:cNvPr id="4" name="Picture 3">
            <a:extLst>
              <a:ext uri="{FF2B5EF4-FFF2-40B4-BE49-F238E27FC236}">
                <a16:creationId xmlns:a16="http://schemas.microsoft.com/office/drawing/2014/main" id="{832D5447-969A-4E5C-A8F5-C64B1D39C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067A4715-B3E4-4AE4-83E0-907DFD52B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9EF7E20-CC11-47DB-86E8-3481B8206019}"/>
              </a:ext>
            </a:extLst>
          </p:cNvPr>
          <p:cNvSpPr/>
          <p:nvPr/>
        </p:nvSpPr>
        <p:spPr>
          <a:xfrm>
            <a:off x="3355597" y="141942"/>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103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C7F38-64A3-457E-9E0D-0ADB1D46FA31}"/>
              </a:ext>
            </a:extLst>
          </p:cNvPr>
          <p:cNvPicPr>
            <a:picLocks noChangeAspect="1"/>
          </p:cNvPicPr>
          <p:nvPr/>
        </p:nvPicPr>
        <p:blipFill rotWithShape="1">
          <a:blip r:embed="rId2">
            <a:extLst>
              <a:ext uri="{28A0092B-C50C-407E-A947-70E740481C1C}">
                <a14:useLocalDpi xmlns:a14="http://schemas.microsoft.com/office/drawing/2010/main" val="0"/>
              </a:ext>
            </a:extLst>
          </a:blip>
          <a:srcRect l="41522" t="3364"/>
          <a:stretch/>
        </p:blipFill>
        <p:spPr>
          <a:xfrm>
            <a:off x="0" y="0"/>
            <a:ext cx="12192000" cy="6857999"/>
          </a:xfrm>
          <a:prstGeom prst="rect">
            <a:avLst/>
          </a:prstGeom>
        </p:spPr>
      </p:pic>
      <p:pic>
        <p:nvPicPr>
          <p:cNvPr id="3" name="Picture 2">
            <a:extLst>
              <a:ext uri="{FF2B5EF4-FFF2-40B4-BE49-F238E27FC236}">
                <a16:creationId xmlns:a16="http://schemas.microsoft.com/office/drawing/2014/main" id="{9695BA45-2178-4D19-9C20-0016217B9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F2FDD0C0-DF64-4A50-8241-939FA7AA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B63E1ED9-DB30-4DDB-93D6-C0A731F307C9}"/>
              </a:ext>
            </a:extLst>
          </p:cNvPr>
          <p:cNvSpPr/>
          <p:nvPr/>
        </p:nvSpPr>
        <p:spPr>
          <a:xfrm>
            <a:off x="0" y="50266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5096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CED0DAD-0DA1-42B1-B7A5-29A81A3242B2}"/>
              </a:ext>
            </a:extLst>
          </p:cNvPr>
          <p:cNvPicPr>
            <a:picLocks noChangeAspect="1"/>
          </p:cNvPicPr>
          <p:nvPr/>
        </p:nvPicPr>
        <p:blipFill rotWithShape="1">
          <a:blip r:embed="rId2">
            <a:extLst>
              <a:ext uri="{28A0092B-C50C-407E-A947-70E740481C1C}">
                <a14:useLocalDpi xmlns:a14="http://schemas.microsoft.com/office/drawing/2010/main" val="0"/>
              </a:ext>
            </a:extLst>
          </a:blip>
          <a:srcRect l="41522"/>
          <a:stretch/>
        </p:blipFill>
        <p:spPr>
          <a:xfrm>
            <a:off x="0" y="1"/>
            <a:ext cx="12192000" cy="6858000"/>
          </a:xfrm>
          <a:prstGeom prst="rect">
            <a:avLst/>
          </a:prstGeom>
        </p:spPr>
      </p:pic>
      <p:pic>
        <p:nvPicPr>
          <p:cNvPr id="3" name="Picture 2">
            <a:extLst>
              <a:ext uri="{FF2B5EF4-FFF2-40B4-BE49-F238E27FC236}">
                <a16:creationId xmlns:a16="http://schemas.microsoft.com/office/drawing/2014/main" id="{874990E8-AF9B-4554-AB05-BD2922B8A8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662404A-C120-4FC8-9363-C1C48DA22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8B9052DA-80C4-44D9-9CB9-97DCC126C208}"/>
              </a:ext>
            </a:extLst>
          </p:cNvPr>
          <p:cNvSpPr/>
          <p:nvPr/>
        </p:nvSpPr>
        <p:spPr>
          <a:xfrm>
            <a:off x="2944536" y="151773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1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439D430-7B98-4380-A038-467730800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3" name="Picture 2">
            <a:extLst>
              <a:ext uri="{FF2B5EF4-FFF2-40B4-BE49-F238E27FC236}">
                <a16:creationId xmlns:a16="http://schemas.microsoft.com/office/drawing/2014/main" id="{7ADE4DCD-DE35-4736-9A04-06FB7B33D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1B3E32FA-3A53-42E3-B711-45A6FC9E4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79402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C50F662-1224-4F0C-B1D9-721866EE0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079"/>
            <a:ext cx="12192000" cy="6607731"/>
          </a:xfrm>
          <a:prstGeom prst="rect">
            <a:avLst/>
          </a:prstGeom>
        </p:spPr>
      </p:pic>
      <p:pic>
        <p:nvPicPr>
          <p:cNvPr id="3" name="Picture 2">
            <a:extLst>
              <a:ext uri="{FF2B5EF4-FFF2-40B4-BE49-F238E27FC236}">
                <a16:creationId xmlns:a16="http://schemas.microsoft.com/office/drawing/2014/main" id="{6A1339FD-FF63-4F39-BD66-CC18DEE72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36678BBB-EE63-4AF9-A1D2-9171133430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EB8B0820-E85A-4AEF-A160-D4F373D74EBB}"/>
              </a:ext>
            </a:extLst>
          </p:cNvPr>
          <p:cNvSpPr/>
          <p:nvPr/>
        </p:nvSpPr>
        <p:spPr>
          <a:xfrm>
            <a:off x="6096000" y="1007272"/>
            <a:ext cx="1571538" cy="771194"/>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Static causes the Counter value to persist</a:t>
            </a:r>
          </a:p>
        </p:txBody>
      </p:sp>
    </p:spTree>
    <p:extLst>
      <p:ext uri="{BB962C8B-B14F-4D97-AF65-F5344CB8AC3E}">
        <p14:creationId xmlns:p14="http://schemas.microsoft.com/office/powerpoint/2010/main" val="237419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00F08B-304F-4DDC-9414-7D90E593983A}"/>
              </a:ext>
            </a:extLst>
          </p:cNvPr>
          <p:cNvPicPr>
            <a:picLocks noChangeAspect="1"/>
          </p:cNvPicPr>
          <p:nvPr/>
        </p:nvPicPr>
        <p:blipFill rotWithShape="1">
          <a:blip r:embed="rId2">
            <a:extLst>
              <a:ext uri="{28A0092B-C50C-407E-A947-70E740481C1C}">
                <a14:useLocalDpi xmlns:a14="http://schemas.microsoft.com/office/drawing/2010/main" val="0"/>
              </a:ext>
            </a:extLst>
          </a:blip>
          <a:srcRect l="41835"/>
          <a:stretch/>
        </p:blipFill>
        <p:spPr>
          <a:xfrm>
            <a:off x="0" y="0"/>
            <a:ext cx="12192000" cy="6857999"/>
          </a:xfrm>
          <a:prstGeom prst="rect">
            <a:avLst/>
          </a:prstGeom>
        </p:spPr>
      </p:pic>
      <p:pic>
        <p:nvPicPr>
          <p:cNvPr id="4" name="Picture 3">
            <a:extLst>
              <a:ext uri="{FF2B5EF4-FFF2-40B4-BE49-F238E27FC236}">
                <a16:creationId xmlns:a16="http://schemas.microsoft.com/office/drawing/2014/main" id="{B8D44908-6338-49EE-B044-A5DC7E2F6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FB41296E-51A1-44A9-90A5-B600A0A13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10" name="Oval 9">
            <a:extLst>
              <a:ext uri="{FF2B5EF4-FFF2-40B4-BE49-F238E27FC236}">
                <a16:creationId xmlns:a16="http://schemas.microsoft.com/office/drawing/2014/main" id="{40E72FF9-E292-44F7-AC42-DE5A0AC22497}"/>
              </a:ext>
            </a:extLst>
          </p:cNvPr>
          <p:cNvSpPr/>
          <p:nvPr/>
        </p:nvSpPr>
        <p:spPr>
          <a:xfrm>
            <a:off x="4715661" y="21744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2257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C4604A-4826-466E-9124-BBF8325E1E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3" name="Picture 2">
            <a:extLst>
              <a:ext uri="{FF2B5EF4-FFF2-40B4-BE49-F238E27FC236}">
                <a16:creationId xmlns:a16="http://schemas.microsoft.com/office/drawing/2014/main" id="{EBC1D756-2DBA-450B-979D-702C3E23E1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1AF5C63D-0C96-478D-B56E-56F66E3E3D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17775DDC-3C59-43DF-ABFC-06DCC01841AE}"/>
              </a:ext>
            </a:extLst>
          </p:cNvPr>
          <p:cNvSpPr/>
          <p:nvPr/>
        </p:nvSpPr>
        <p:spPr>
          <a:xfrm>
            <a:off x="1325461" y="21744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972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8017F9-6E29-46B0-94BC-7994DBEDF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 y="0"/>
            <a:ext cx="12071350" cy="6858000"/>
          </a:xfrm>
          <a:prstGeom prst="rect">
            <a:avLst/>
          </a:prstGeom>
        </p:spPr>
      </p:pic>
      <p:pic>
        <p:nvPicPr>
          <p:cNvPr id="3" name="Picture 2">
            <a:extLst>
              <a:ext uri="{FF2B5EF4-FFF2-40B4-BE49-F238E27FC236}">
                <a16:creationId xmlns:a16="http://schemas.microsoft.com/office/drawing/2014/main" id="{FF254D33-73B3-4298-B24B-47310B891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1DC615A4-ADEA-45D8-8FCA-F331A1ADA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7106611E-6D77-4ADC-AB90-6901FF557C0B}"/>
              </a:ext>
            </a:extLst>
          </p:cNvPr>
          <p:cNvSpPr/>
          <p:nvPr/>
        </p:nvSpPr>
        <p:spPr>
          <a:xfrm>
            <a:off x="4764947" y="170229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15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0B99D5-38C5-4333-A1BE-5987DABC86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76" y="1838103"/>
            <a:ext cx="4105848" cy="3181794"/>
          </a:xfrm>
          <a:prstGeom prst="rect">
            <a:avLst/>
          </a:prstGeom>
        </p:spPr>
      </p:pic>
      <p:pic>
        <p:nvPicPr>
          <p:cNvPr id="3" name="Picture 2">
            <a:extLst>
              <a:ext uri="{FF2B5EF4-FFF2-40B4-BE49-F238E27FC236}">
                <a16:creationId xmlns:a16="http://schemas.microsoft.com/office/drawing/2014/main" id="{92110858-681E-4468-9CBF-14BC2C317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5378AEC4-7859-441E-BBF5-2199312C4C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740611A5-498C-434D-BC39-69BD2ECD5F5E}"/>
              </a:ext>
            </a:extLst>
          </p:cNvPr>
          <p:cNvSpPr/>
          <p:nvPr/>
        </p:nvSpPr>
        <p:spPr>
          <a:xfrm>
            <a:off x="7105475" y="218046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206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A14E0-3BD9-4080-BB8E-121E24B7D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8719" y="543338"/>
            <a:ext cx="7154562" cy="5923723"/>
          </a:xfrm>
          <a:prstGeom prst="rect">
            <a:avLst/>
          </a:prstGeom>
        </p:spPr>
      </p:pic>
      <p:pic>
        <p:nvPicPr>
          <p:cNvPr id="3" name="Picture 2">
            <a:extLst>
              <a:ext uri="{FF2B5EF4-FFF2-40B4-BE49-F238E27FC236}">
                <a16:creationId xmlns:a16="http://schemas.microsoft.com/office/drawing/2014/main" id="{83871414-A12D-48BC-B132-7743F1E47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9048EE2E-DF9E-45ED-83C3-259ECC3CD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C6C2FA44-A495-470B-9E76-FF784A9DDDC9}"/>
              </a:ext>
            </a:extLst>
          </p:cNvPr>
          <p:cNvSpPr/>
          <p:nvPr/>
        </p:nvSpPr>
        <p:spPr>
          <a:xfrm>
            <a:off x="6096000" y="248247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7716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3CE2EB-B86C-45DD-9D28-540FCA078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1778" y="490330"/>
            <a:ext cx="7088443" cy="5923722"/>
          </a:xfrm>
          <a:prstGeom prst="rect">
            <a:avLst/>
          </a:prstGeom>
        </p:spPr>
      </p:pic>
      <p:pic>
        <p:nvPicPr>
          <p:cNvPr id="3" name="Picture 2">
            <a:extLst>
              <a:ext uri="{FF2B5EF4-FFF2-40B4-BE49-F238E27FC236}">
                <a16:creationId xmlns:a16="http://schemas.microsoft.com/office/drawing/2014/main" id="{BF609686-1E2A-45C3-989A-830D3099F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5B08B67B-22B7-4C18-B96F-5EE47ABBC9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C5EFE296-0251-4105-BB77-581181D8CAB9}"/>
              </a:ext>
            </a:extLst>
          </p:cNvPr>
          <p:cNvSpPr/>
          <p:nvPr/>
        </p:nvSpPr>
        <p:spPr>
          <a:xfrm>
            <a:off x="6095999" y="2390191"/>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peech Bubble: Oval 6">
            <a:extLst>
              <a:ext uri="{FF2B5EF4-FFF2-40B4-BE49-F238E27FC236}">
                <a16:creationId xmlns:a16="http://schemas.microsoft.com/office/drawing/2014/main" id="{49721E20-BE68-4BB2-957C-9453AEA71AC8}"/>
              </a:ext>
            </a:extLst>
          </p:cNvPr>
          <p:cNvSpPr/>
          <p:nvPr/>
        </p:nvSpPr>
        <p:spPr>
          <a:xfrm>
            <a:off x="7650167" y="2290787"/>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Increases until we discontinue</a:t>
            </a:r>
          </a:p>
        </p:txBody>
      </p:sp>
    </p:spTree>
    <p:extLst>
      <p:ext uri="{BB962C8B-B14F-4D97-AF65-F5344CB8AC3E}">
        <p14:creationId xmlns:p14="http://schemas.microsoft.com/office/powerpoint/2010/main" val="352095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0E83E6-EA00-44AD-8C7F-B45B4770A1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7603" y="490330"/>
            <a:ext cx="7116793" cy="5923722"/>
          </a:xfrm>
          <a:prstGeom prst="rect">
            <a:avLst/>
          </a:prstGeom>
        </p:spPr>
      </p:pic>
      <p:pic>
        <p:nvPicPr>
          <p:cNvPr id="3" name="Picture 2">
            <a:extLst>
              <a:ext uri="{FF2B5EF4-FFF2-40B4-BE49-F238E27FC236}">
                <a16:creationId xmlns:a16="http://schemas.microsoft.com/office/drawing/2014/main" id="{656EB8EE-51B8-4DA3-990E-AFF912AA3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3C6FDC24-B95B-4C20-B648-40DC1E19D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825EF5EA-A131-40A6-9A57-3803D1911276}"/>
              </a:ext>
            </a:extLst>
          </p:cNvPr>
          <p:cNvSpPr/>
          <p:nvPr/>
        </p:nvSpPr>
        <p:spPr>
          <a:xfrm>
            <a:off x="6157519" y="239858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peech Bubble: Oval 6">
            <a:extLst>
              <a:ext uri="{FF2B5EF4-FFF2-40B4-BE49-F238E27FC236}">
                <a16:creationId xmlns:a16="http://schemas.microsoft.com/office/drawing/2014/main" id="{CDF915AA-23EE-41DD-9266-AE9CF4550484}"/>
              </a:ext>
            </a:extLst>
          </p:cNvPr>
          <p:cNvSpPr/>
          <p:nvPr/>
        </p:nvSpPr>
        <p:spPr>
          <a:xfrm>
            <a:off x="7650167" y="2290787"/>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Increases until we discontinue</a:t>
            </a:r>
          </a:p>
        </p:txBody>
      </p:sp>
    </p:spTree>
    <p:extLst>
      <p:ext uri="{BB962C8B-B14F-4D97-AF65-F5344CB8AC3E}">
        <p14:creationId xmlns:p14="http://schemas.microsoft.com/office/powerpoint/2010/main" val="57368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79FACB-E5F6-452C-929A-17A734693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5235" y="2704999"/>
            <a:ext cx="2181529" cy="1448002"/>
          </a:xfrm>
          <a:prstGeom prst="rect">
            <a:avLst/>
          </a:prstGeom>
        </p:spPr>
      </p:pic>
      <p:pic>
        <p:nvPicPr>
          <p:cNvPr id="3" name="Picture 2">
            <a:extLst>
              <a:ext uri="{FF2B5EF4-FFF2-40B4-BE49-F238E27FC236}">
                <a16:creationId xmlns:a16="http://schemas.microsoft.com/office/drawing/2014/main" id="{048ACB36-9894-4717-912D-E7F86437ED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8F957AA1-4A88-46AE-9D65-65A591899C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329903B2-B7FB-494F-B850-EC9D041E35DF}"/>
              </a:ext>
            </a:extLst>
          </p:cNvPr>
          <p:cNvSpPr/>
          <p:nvPr/>
        </p:nvSpPr>
        <p:spPr>
          <a:xfrm>
            <a:off x="6249798" y="3640151"/>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7496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60F63F-48A8-4695-B60F-CD00C7925B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3444" y="1971471"/>
            <a:ext cx="4925112" cy="2915057"/>
          </a:xfrm>
          <a:prstGeom prst="rect">
            <a:avLst/>
          </a:prstGeom>
        </p:spPr>
      </p:pic>
      <p:pic>
        <p:nvPicPr>
          <p:cNvPr id="4" name="Picture 3">
            <a:extLst>
              <a:ext uri="{FF2B5EF4-FFF2-40B4-BE49-F238E27FC236}">
                <a16:creationId xmlns:a16="http://schemas.microsoft.com/office/drawing/2014/main" id="{BA0D3DC7-FFA9-4A2D-8194-53FB5A2996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9AA175C4-D7E0-45DB-9479-7D483E1666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23B111A4-B7DE-41FC-B765-A795FF2D28D2}"/>
              </a:ext>
            </a:extLst>
          </p:cNvPr>
          <p:cNvSpPr/>
          <p:nvPr/>
        </p:nvSpPr>
        <p:spPr>
          <a:xfrm>
            <a:off x="5360565" y="282641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5591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EF3C5D-DF27-47DC-BBC8-519753699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1078" y="2795499"/>
            <a:ext cx="1209844" cy="1267002"/>
          </a:xfrm>
          <a:prstGeom prst="rect">
            <a:avLst/>
          </a:prstGeom>
        </p:spPr>
      </p:pic>
      <p:pic>
        <p:nvPicPr>
          <p:cNvPr id="4" name="Picture 3">
            <a:extLst>
              <a:ext uri="{FF2B5EF4-FFF2-40B4-BE49-F238E27FC236}">
                <a16:creationId xmlns:a16="http://schemas.microsoft.com/office/drawing/2014/main" id="{4C1A2CE5-809E-41FB-A475-DD89309655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A535C280-0CCC-411E-8373-C63941A76E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99567B28-5115-45BB-8DFF-7B80054D2E11}"/>
              </a:ext>
            </a:extLst>
          </p:cNvPr>
          <p:cNvSpPr/>
          <p:nvPr/>
        </p:nvSpPr>
        <p:spPr>
          <a:xfrm>
            <a:off x="5813571" y="3547872"/>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560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E8554B-7594-413A-B176-C8371A995066}"/>
              </a:ext>
            </a:extLst>
          </p:cNvPr>
          <p:cNvPicPr>
            <a:picLocks noChangeAspect="1"/>
          </p:cNvPicPr>
          <p:nvPr/>
        </p:nvPicPr>
        <p:blipFill>
          <a:blip r:embed="rId2"/>
          <a:stretch>
            <a:fillRect/>
          </a:stretch>
        </p:blipFill>
        <p:spPr>
          <a:xfrm>
            <a:off x="0" y="125134"/>
            <a:ext cx="12192000" cy="6607731"/>
          </a:xfrm>
          <a:prstGeom prst="rect">
            <a:avLst/>
          </a:prstGeom>
        </p:spPr>
      </p:pic>
      <p:pic>
        <p:nvPicPr>
          <p:cNvPr id="4" name="Picture 3">
            <a:extLst>
              <a:ext uri="{FF2B5EF4-FFF2-40B4-BE49-F238E27FC236}">
                <a16:creationId xmlns:a16="http://schemas.microsoft.com/office/drawing/2014/main" id="{05635A24-E9A5-4C9E-996C-D0C07A498D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09D6B19D-8DB2-4031-BA10-8098061555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TextBox 5">
            <a:hlinkClick r:id="rId5" action="ppaction://hlinksldjump"/>
            <a:extLst>
              <a:ext uri="{FF2B5EF4-FFF2-40B4-BE49-F238E27FC236}">
                <a16:creationId xmlns:a16="http://schemas.microsoft.com/office/drawing/2014/main" id="{EDFA49D5-06E8-46B3-A730-33839FB4B27B}"/>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152704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D082E-CA0C-4357-88B0-344FAA5DE203}"/>
              </a:ext>
            </a:extLst>
          </p:cNvPr>
          <p:cNvPicPr>
            <a:picLocks noChangeAspect="1"/>
          </p:cNvPicPr>
          <p:nvPr/>
        </p:nvPicPr>
        <p:blipFill rotWithShape="1">
          <a:blip r:embed="rId2">
            <a:extLst>
              <a:ext uri="{28A0092B-C50C-407E-A947-70E740481C1C}">
                <a14:useLocalDpi xmlns:a14="http://schemas.microsoft.com/office/drawing/2010/main" val="0"/>
              </a:ext>
            </a:extLst>
          </a:blip>
          <a:srcRect l="41697"/>
          <a:stretch/>
        </p:blipFill>
        <p:spPr>
          <a:xfrm>
            <a:off x="0" y="0"/>
            <a:ext cx="12192000" cy="6857999"/>
          </a:xfrm>
          <a:prstGeom prst="rect">
            <a:avLst/>
          </a:prstGeom>
        </p:spPr>
      </p:pic>
      <p:pic>
        <p:nvPicPr>
          <p:cNvPr id="4" name="Picture 3">
            <a:extLst>
              <a:ext uri="{FF2B5EF4-FFF2-40B4-BE49-F238E27FC236}">
                <a16:creationId xmlns:a16="http://schemas.microsoft.com/office/drawing/2014/main" id="{B8D44908-6338-49EE-B044-A5DC7E2F6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FB41296E-51A1-44A9-90A5-B600A0A13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7" name="Oval 6">
            <a:extLst>
              <a:ext uri="{FF2B5EF4-FFF2-40B4-BE49-F238E27FC236}">
                <a16:creationId xmlns:a16="http://schemas.microsoft.com/office/drawing/2014/main" id="{0F0DB608-4C83-4B34-BE7E-7FF52858184F}"/>
              </a:ext>
            </a:extLst>
          </p:cNvPr>
          <p:cNvSpPr/>
          <p:nvPr/>
        </p:nvSpPr>
        <p:spPr>
          <a:xfrm>
            <a:off x="4737771" y="185539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165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980661" y="2181062"/>
            <a:ext cx="10601739" cy="2495876"/>
          </a:xfrm>
          <a:prstGeom prst="rect">
            <a:avLst/>
          </a:prstGeom>
          <a:noFill/>
        </p:spPr>
        <p:txBody>
          <a:bodyPr wrap="square" rtlCol="0">
            <a:spAutoFit/>
          </a:bodyPr>
          <a:lstStyle/>
          <a:p>
            <a:pPr marR="0" lvl="0" algn="ctr">
              <a:lnSpc>
                <a:spcPct val="150000"/>
              </a:lnSpc>
              <a:spcBef>
                <a:spcPts val="0"/>
              </a:spcBef>
              <a:spcAft>
                <a:spcPts val="0"/>
              </a:spcAft>
            </a:pPr>
            <a:r>
              <a:rPr lang="en-US" sz="3600" b="1" dirty="0">
                <a:solidFill>
                  <a:schemeClr val="tx1">
                    <a:lumMod val="65000"/>
                    <a:lumOff val="35000"/>
                  </a:schemeClr>
                </a:solidFill>
                <a:effectLst/>
                <a:latin typeface="Arial" panose="020B0604020202020204" pitchFamily="34" charset="0"/>
                <a:ea typeface="Calibri" panose="020F0502020204030204" pitchFamily="34" charset="0"/>
              </a:rPr>
              <a:t>Creating a user Form that has two text boxes and a button to calculate sum and show it in a message box</a:t>
            </a:r>
            <a:endParaRPr lang="en-US" sz="36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B3002C02-B17C-47FB-B734-5F88F034E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5F89DC3F-FA5F-4FD3-9A02-2DE1B2A1A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A752FD29-C582-49E6-AB9D-A93E8ED94667}"/>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417691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894B-AAFD-45B3-B910-235BC6A34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80538E17-CC11-479E-BA9F-07BE1F686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8EC6F22C-C417-4B80-93AA-8DE3850EE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51BFC320-CE3A-46E7-8C2B-64E2F4C14421}"/>
              </a:ext>
            </a:extLst>
          </p:cNvPr>
          <p:cNvSpPr/>
          <p:nvPr/>
        </p:nvSpPr>
        <p:spPr>
          <a:xfrm>
            <a:off x="3431097" y="11540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509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C7F38-64A3-457E-9E0D-0ADB1D46FA31}"/>
              </a:ext>
            </a:extLst>
          </p:cNvPr>
          <p:cNvPicPr>
            <a:picLocks noChangeAspect="1"/>
          </p:cNvPicPr>
          <p:nvPr/>
        </p:nvPicPr>
        <p:blipFill rotWithShape="1">
          <a:blip r:embed="rId2">
            <a:extLst>
              <a:ext uri="{28A0092B-C50C-407E-A947-70E740481C1C}">
                <a14:useLocalDpi xmlns:a14="http://schemas.microsoft.com/office/drawing/2010/main" val="0"/>
              </a:ext>
            </a:extLst>
          </a:blip>
          <a:srcRect l="41522" t="3364"/>
          <a:stretch/>
        </p:blipFill>
        <p:spPr>
          <a:xfrm>
            <a:off x="0" y="0"/>
            <a:ext cx="12192000" cy="6857999"/>
          </a:xfrm>
          <a:prstGeom prst="rect">
            <a:avLst/>
          </a:prstGeom>
        </p:spPr>
      </p:pic>
      <p:pic>
        <p:nvPicPr>
          <p:cNvPr id="3" name="Picture 2">
            <a:extLst>
              <a:ext uri="{FF2B5EF4-FFF2-40B4-BE49-F238E27FC236}">
                <a16:creationId xmlns:a16="http://schemas.microsoft.com/office/drawing/2014/main" id="{9695BA45-2178-4D19-9C20-0016217B9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F2FDD0C0-DF64-4A50-8241-939FA7AA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B63E1ED9-DB30-4DDB-93D6-C0A731F307C9}"/>
              </a:ext>
            </a:extLst>
          </p:cNvPr>
          <p:cNvSpPr/>
          <p:nvPr/>
        </p:nvSpPr>
        <p:spPr>
          <a:xfrm>
            <a:off x="0" y="50266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648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422A227-0447-4E42-9A10-B12AED69813B}"/>
              </a:ext>
            </a:extLst>
          </p:cNvPr>
          <p:cNvPicPr>
            <a:picLocks noChangeAspect="1"/>
          </p:cNvPicPr>
          <p:nvPr/>
        </p:nvPicPr>
        <p:blipFill rotWithShape="1">
          <a:blip r:embed="rId2">
            <a:extLst>
              <a:ext uri="{28A0092B-C50C-407E-A947-70E740481C1C}">
                <a14:useLocalDpi xmlns:a14="http://schemas.microsoft.com/office/drawing/2010/main" val="0"/>
              </a:ext>
            </a:extLst>
          </a:blip>
          <a:srcRect l="41848"/>
          <a:stretch/>
        </p:blipFill>
        <p:spPr>
          <a:xfrm>
            <a:off x="0" y="0"/>
            <a:ext cx="12191999" cy="6857999"/>
          </a:xfrm>
          <a:prstGeom prst="rect">
            <a:avLst/>
          </a:prstGeom>
        </p:spPr>
      </p:pic>
      <p:pic>
        <p:nvPicPr>
          <p:cNvPr id="3" name="Picture 2">
            <a:extLst>
              <a:ext uri="{FF2B5EF4-FFF2-40B4-BE49-F238E27FC236}">
                <a16:creationId xmlns:a16="http://schemas.microsoft.com/office/drawing/2014/main" id="{18A84895-CB39-47A2-8869-4B641B168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269EEED1-9846-4ECB-A8DB-44AD9BD823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BFD906C5-8531-4708-8021-166326AB8B26}"/>
              </a:ext>
            </a:extLst>
          </p:cNvPr>
          <p:cNvSpPr/>
          <p:nvPr/>
        </p:nvSpPr>
        <p:spPr>
          <a:xfrm>
            <a:off x="2189527" y="129123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350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88CD72-5094-485B-9735-C2C3407A3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3" name="Picture 2">
            <a:extLst>
              <a:ext uri="{FF2B5EF4-FFF2-40B4-BE49-F238E27FC236}">
                <a16:creationId xmlns:a16="http://schemas.microsoft.com/office/drawing/2014/main" id="{7F4AA23C-D3C3-4CC1-AE9C-14663F70E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CFDA7DF4-33B1-4D53-A633-C0CE1F8FEB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6862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7C013A2-E59F-483A-97D8-4B98525E2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3" name="Picture 2">
            <a:extLst>
              <a:ext uri="{FF2B5EF4-FFF2-40B4-BE49-F238E27FC236}">
                <a16:creationId xmlns:a16="http://schemas.microsoft.com/office/drawing/2014/main" id="{44617927-28C7-4C8E-81F7-2AA6FBEA4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DE9493B7-EFB5-49AD-BEB7-4909ED95C8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7750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1F1CD80-2407-4BF5-867A-E09EBFB2D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pic>
        <p:nvPicPr>
          <p:cNvPr id="3" name="Picture 2">
            <a:extLst>
              <a:ext uri="{FF2B5EF4-FFF2-40B4-BE49-F238E27FC236}">
                <a16:creationId xmlns:a16="http://schemas.microsoft.com/office/drawing/2014/main" id="{8C1BB224-E20A-4A88-B00F-205614E98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69ABD71A-7E1E-4FCD-9591-EDD146B4C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pic>
        <p:nvPicPr>
          <p:cNvPr id="5" name="Picture 4">
            <a:extLst>
              <a:ext uri="{FF2B5EF4-FFF2-40B4-BE49-F238E27FC236}">
                <a16:creationId xmlns:a16="http://schemas.microsoft.com/office/drawing/2014/main" id="{129F5046-29DE-40A7-8773-9B201B3C883C}"/>
              </a:ext>
            </a:extLst>
          </p:cNvPr>
          <p:cNvPicPr>
            <a:picLocks noChangeAspect="1"/>
          </p:cNvPicPr>
          <p:nvPr/>
        </p:nvPicPr>
        <p:blipFill rotWithShape="1">
          <a:blip r:embed="rId5">
            <a:extLst>
              <a:ext uri="{28A0092B-C50C-407E-A947-70E740481C1C}">
                <a14:useLocalDpi xmlns:a14="http://schemas.microsoft.com/office/drawing/2010/main" val="0"/>
              </a:ext>
            </a:extLst>
          </a:blip>
          <a:srcRect l="759" r="1"/>
          <a:stretch/>
        </p:blipFill>
        <p:spPr>
          <a:xfrm>
            <a:off x="6224630" y="995314"/>
            <a:ext cx="5679347" cy="5027981"/>
          </a:xfrm>
          <a:prstGeom prst="rect">
            <a:avLst/>
          </a:prstGeom>
        </p:spPr>
      </p:pic>
      <p:sp>
        <p:nvSpPr>
          <p:cNvPr id="7" name="Speech Bubble: Oval 6">
            <a:extLst>
              <a:ext uri="{FF2B5EF4-FFF2-40B4-BE49-F238E27FC236}">
                <a16:creationId xmlns:a16="http://schemas.microsoft.com/office/drawing/2014/main" id="{FBE7EAA6-FB1D-427E-B7F7-3F45C1ACA034}"/>
              </a:ext>
            </a:extLst>
          </p:cNvPr>
          <p:cNvSpPr/>
          <p:nvPr/>
        </p:nvSpPr>
        <p:spPr>
          <a:xfrm>
            <a:off x="5521776" y="1216997"/>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Controls added</a:t>
            </a:r>
          </a:p>
        </p:txBody>
      </p:sp>
    </p:spTree>
    <p:extLst>
      <p:ext uri="{BB962C8B-B14F-4D97-AF65-F5344CB8AC3E}">
        <p14:creationId xmlns:p14="http://schemas.microsoft.com/office/powerpoint/2010/main" val="57801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772E49-5785-45E2-B9BA-31C1E5B03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092"/>
            <a:ext cx="12192000" cy="6447815"/>
          </a:xfrm>
          <a:prstGeom prst="rect">
            <a:avLst/>
          </a:prstGeom>
        </p:spPr>
      </p:pic>
      <p:pic>
        <p:nvPicPr>
          <p:cNvPr id="3" name="Picture 2">
            <a:extLst>
              <a:ext uri="{FF2B5EF4-FFF2-40B4-BE49-F238E27FC236}">
                <a16:creationId xmlns:a16="http://schemas.microsoft.com/office/drawing/2014/main" id="{AAB938AB-6EA0-4B42-A1B2-438E160FB7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CE67B53B-64AF-4E90-8B6A-67D3ED5926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3C9FB84E-F328-423F-BB8D-FCF70FEC80A3}"/>
              </a:ext>
            </a:extLst>
          </p:cNvPr>
          <p:cNvSpPr/>
          <p:nvPr/>
        </p:nvSpPr>
        <p:spPr>
          <a:xfrm>
            <a:off x="5519363" y="1040828"/>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Changed color</a:t>
            </a:r>
          </a:p>
        </p:txBody>
      </p:sp>
    </p:spTree>
    <p:extLst>
      <p:ext uri="{BB962C8B-B14F-4D97-AF65-F5344CB8AC3E}">
        <p14:creationId xmlns:p14="http://schemas.microsoft.com/office/powerpoint/2010/main" val="26508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9C3E69-A214-46F4-AB4B-308EF05BAE57}"/>
              </a:ext>
            </a:extLst>
          </p:cNvPr>
          <p:cNvPicPr>
            <a:picLocks noChangeAspect="1"/>
          </p:cNvPicPr>
          <p:nvPr/>
        </p:nvPicPr>
        <p:blipFill rotWithShape="1">
          <a:blip r:embed="rId2">
            <a:extLst>
              <a:ext uri="{28A0092B-C50C-407E-A947-70E740481C1C}">
                <a14:useLocalDpi xmlns:a14="http://schemas.microsoft.com/office/drawing/2010/main" val="0"/>
              </a:ext>
            </a:extLst>
          </a:blip>
          <a:srcRect l="41848"/>
          <a:stretch/>
        </p:blipFill>
        <p:spPr>
          <a:xfrm>
            <a:off x="0" y="0"/>
            <a:ext cx="12191999" cy="6857999"/>
          </a:xfrm>
          <a:prstGeom prst="rect">
            <a:avLst/>
          </a:prstGeom>
        </p:spPr>
      </p:pic>
      <p:pic>
        <p:nvPicPr>
          <p:cNvPr id="3" name="Picture 2">
            <a:extLst>
              <a:ext uri="{FF2B5EF4-FFF2-40B4-BE49-F238E27FC236}">
                <a16:creationId xmlns:a16="http://schemas.microsoft.com/office/drawing/2014/main" id="{435062C2-48DE-4730-A588-3D48A6FD6A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44E557BA-DC64-46AD-A599-DD2842AB2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C61C84E2-B42F-49DD-963D-C1AEB6F84E7F}"/>
              </a:ext>
            </a:extLst>
          </p:cNvPr>
          <p:cNvSpPr/>
          <p:nvPr/>
        </p:nvSpPr>
        <p:spPr>
          <a:xfrm>
            <a:off x="2206305" y="195396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peech Bubble: Oval 5">
            <a:extLst>
              <a:ext uri="{FF2B5EF4-FFF2-40B4-BE49-F238E27FC236}">
                <a16:creationId xmlns:a16="http://schemas.microsoft.com/office/drawing/2014/main" id="{91CA9E6A-8736-4792-8DDC-A92A614C6D38}"/>
              </a:ext>
            </a:extLst>
          </p:cNvPr>
          <p:cNvSpPr/>
          <p:nvPr/>
        </p:nvSpPr>
        <p:spPr>
          <a:xfrm>
            <a:off x="3531172" y="2749490"/>
            <a:ext cx="1405707" cy="679509"/>
          </a:xfrm>
          <a:prstGeom prst="wedgeEllipseCallout">
            <a:avLst>
              <a:gd name="adj1" fmla="val -100819"/>
              <a:gd name="adj2" fmla="val -50706"/>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Module inserted for the macro</a:t>
            </a:r>
          </a:p>
        </p:txBody>
      </p:sp>
    </p:spTree>
    <p:extLst>
      <p:ext uri="{BB962C8B-B14F-4D97-AF65-F5344CB8AC3E}">
        <p14:creationId xmlns:p14="http://schemas.microsoft.com/office/powerpoint/2010/main" val="424304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775455-4978-4F77-9A00-C956A1C10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092"/>
            <a:ext cx="12192000" cy="6447815"/>
          </a:xfrm>
          <a:prstGeom prst="rect">
            <a:avLst/>
          </a:prstGeom>
        </p:spPr>
      </p:pic>
      <p:pic>
        <p:nvPicPr>
          <p:cNvPr id="3" name="Picture 2">
            <a:extLst>
              <a:ext uri="{FF2B5EF4-FFF2-40B4-BE49-F238E27FC236}">
                <a16:creationId xmlns:a16="http://schemas.microsoft.com/office/drawing/2014/main" id="{55D78482-A2AE-4433-891A-F401D8F13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771284C5-041F-43C9-8DB6-D248F3AAAE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2783529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19358D-E5E5-443F-87E1-0906074280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B8D44908-6338-49EE-B044-A5DC7E2F6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FB41296E-51A1-44A9-90A5-B600A0A139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93001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97AE69-90D0-4795-AFBB-773E082D2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092"/>
            <a:ext cx="12192000" cy="6447815"/>
          </a:xfrm>
          <a:prstGeom prst="rect">
            <a:avLst/>
          </a:prstGeom>
        </p:spPr>
      </p:pic>
      <p:pic>
        <p:nvPicPr>
          <p:cNvPr id="3" name="Picture 2">
            <a:extLst>
              <a:ext uri="{FF2B5EF4-FFF2-40B4-BE49-F238E27FC236}">
                <a16:creationId xmlns:a16="http://schemas.microsoft.com/office/drawing/2014/main" id="{3C40DF59-E665-4962-BC72-E9CAF0B66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0E881F97-6CAE-43E3-87DC-2CEC125DFA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422402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D52781-FB28-4AF1-9568-A1489A30F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092"/>
            <a:ext cx="12192000" cy="6447815"/>
          </a:xfrm>
          <a:prstGeom prst="rect">
            <a:avLst/>
          </a:prstGeom>
        </p:spPr>
      </p:pic>
      <p:pic>
        <p:nvPicPr>
          <p:cNvPr id="3" name="Picture 2">
            <a:extLst>
              <a:ext uri="{FF2B5EF4-FFF2-40B4-BE49-F238E27FC236}">
                <a16:creationId xmlns:a16="http://schemas.microsoft.com/office/drawing/2014/main" id="{0D16AE84-00A8-452E-B927-07BBC66ED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F06B880B-5AD7-4EE0-AEAE-383B7DFEA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18B9E6C3-F7ED-4F51-A9AE-832A6F17F966}"/>
              </a:ext>
            </a:extLst>
          </p:cNvPr>
          <p:cNvSpPr/>
          <p:nvPr/>
        </p:nvSpPr>
        <p:spPr>
          <a:xfrm>
            <a:off x="5963980" y="1711947"/>
            <a:ext cx="1405707" cy="679509"/>
          </a:xfrm>
          <a:prstGeom prst="wedgeEllipseCallout">
            <a:avLst>
              <a:gd name="adj1" fmla="val -114545"/>
              <a:gd name="adj2" fmla="val -55644"/>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Code for showing the form</a:t>
            </a:r>
          </a:p>
        </p:txBody>
      </p:sp>
    </p:spTree>
    <p:extLst>
      <p:ext uri="{BB962C8B-B14F-4D97-AF65-F5344CB8AC3E}">
        <p14:creationId xmlns:p14="http://schemas.microsoft.com/office/powerpoint/2010/main" val="153312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33AA1E-E250-45C7-AB05-5C505CD0E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092"/>
            <a:ext cx="12192000" cy="6447815"/>
          </a:xfrm>
          <a:prstGeom prst="rect">
            <a:avLst/>
          </a:prstGeom>
        </p:spPr>
      </p:pic>
      <p:pic>
        <p:nvPicPr>
          <p:cNvPr id="3" name="Picture 2">
            <a:extLst>
              <a:ext uri="{FF2B5EF4-FFF2-40B4-BE49-F238E27FC236}">
                <a16:creationId xmlns:a16="http://schemas.microsoft.com/office/drawing/2014/main" id="{E4E74BD6-66BA-4B89-889C-658E480F25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7512E49B-8491-4BAF-B9A2-95C680CC1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C01B35D2-387C-46DC-A443-6483F6485BCB}"/>
              </a:ext>
            </a:extLst>
          </p:cNvPr>
          <p:cNvSpPr/>
          <p:nvPr/>
        </p:nvSpPr>
        <p:spPr>
          <a:xfrm>
            <a:off x="1199626" y="36512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9016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39DCD9-1A83-42FF-9758-6C6BDCB7C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4B1F87B7-2682-47A7-9DB7-9A0F062966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46BAB00C-01A2-485F-85E4-BADD8AC65A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1D8F8CA6-3564-40FF-A610-232BFEF76E35}"/>
              </a:ext>
            </a:extLst>
          </p:cNvPr>
          <p:cNvSpPr/>
          <p:nvPr/>
        </p:nvSpPr>
        <p:spPr>
          <a:xfrm>
            <a:off x="7650167" y="2072081"/>
            <a:ext cx="2131396" cy="898215"/>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Form is displayed but codes not added for addition yet</a:t>
            </a:r>
          </a:p>
        </p:txBody>
      </p:sp>
    </p:spTree>
    <p:extLst>
      <p:ext uri="{BB962C8B-B14F-4D97-AF65-F5344CB8AC3E}">
        <p14:creationId xmlns:p14="http://schemas.microsoft.com/office/powerpoint/2010/main" val="3993504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93DB7E-7A4B-492A-89A9-CCC2248AC890}"/>
              </a:ext>
            </a:extLst>
          </p:cNvPr>
          <p:cNvPicPr>
            <a:picLocks noChangeAspect="1"/>
          </p:cNvPicPr>
          <p:nvPr/>
        </p:nvPicPr>
        <p:blipFill rotWithShape="1">
          <a:blip r:embed="rId2">
            <a:extLst>
              <a:ext uri="{28A0092B-C50C-407E-A947-70E740481C1C}">
                <a14:useLocalDpi xmlns:a14="http://schemas.microsoft.com/office/drawing/2010/main" val="0"/>
              </a:ext>
            </a:extLst>
          </a:blip>
          <a:srcRect l="41739"/>
          <a:stretch/>
        </p:blipFill>
        <p:spPr>
          <a:xfrm>
            <a:off x="0" y="1"/>
            <a:ext cx="12191999" cy="6858000"/>
          </a:xfrm>
          <a:prstGeom prst="rect">
            <a:avLst/>
          </a:prstGeom>
        </p:spPr>
      </p:pic>
      <p:pic>
        <p:nvPicPr>
          <p:cNvPr id="3" name="Picture 2">
            <a:extLst>
              <a:ext uri="{FF2B5EF4-FFF2-40B4-BE49-F238E27FC236}">
                <a16:creationId xmlns:a16="http://schemas.microsoft.com/office/drawing/2014/main" id="{1BBE7B3B-0A5C-4C57-A2BC-F00557053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3EFD145-A0B1-4820-B2B9-6D83994C5B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ADB129FA-3F98-4772-A321-42796A37B14F}"/>
              </a:ext>
            </a:extLst>
          </p:cNvPr>
          <p:cNvSpPr/>
          <p:nvPr/>
        </p:nvSpPr>
        <p:spPr>
          <a:xfrm>
            <a:off x="2407641" y="43555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709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669E65-2159-4ECE-9F82-6202515BE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022" y="1699971"/>
            <a:ext cx="5229955" cy="3458058"/>
          </a:xfrm>
          <a:prstGeom prst="rect">
            <a:avLst/>
          </a:prstGeom>
        </p:spPr>
      </p:pic>
      <p:pic>
        <p:nvPicPr>
          <p:cNvPr id="4" name="Picture 3">
            <a:extLst>
              <a:ext uri="{FF2B5EF4-FFF2-40B4-BE49-F238E27FC236}">
                <a16:creationId xmlns:a16="http://schemas.microsoft.com/office/drawing/2014/main" id="{264141A8-B633-4392-9DF0-80D6AFF17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E5B2FC9A-5AB7-4C95-B999-ED5F34849A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FAB484ED-1782-46AB-81C1-C110133325E4}"/>
              </a:ext>
            </a:extLst>
          </p:cNvPr>
          <p:cNvSpPr/>
          <p:nvPr/>
        </p:nvSpPr>
        <p:spPr>
          <a:xfrm>
            <a:off x="6022702" y="1020462"/>
            <a:ext cx="1405707" cy="679509"/>
          </a:xfrm>
          <a:prstGeom prst="wedgeEllipseCallout">
            <a:avLst>
              <a:gd name="adj1" fmla="val -102610"/>
              <a:gd name="adj2" fmla="val 151763"/>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Linking the button to the macro of the form</a:t>
            </a:r>
          </a:p>
        </p:txBody>
      </p:sp>
    </p:spTree>
    <p:extLst>
      <p:ext uri="{BB962C8B-B14F-4D97-AF65-F5344CB8AC3E}">
        <p14:creationId xmlns:p14="http://schemas.microsoft.com/office/powerpoint/2010/main" val="303749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1AAC1B-5FAC-46B3-AF7D-20FCF9AAF2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B4E6DF39-B536-4C0E-8ABE-01414511A4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F811F189-AEA0-448F-9AEE-A88B70B671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pic>
        <p:nvPicPr>
          <p:cNvPr id="6" name="Picture 5">
            <a:extLst>
              <a:ext uri="{FF2B5EF4-FFF2-40B4-BE49-F238E27FC236}">
                <a16:creationId xmlns:a16="http://schemas.microsoft.com/office/drawing/2014/main" id="{7577295A-9294-42AC-A866-F02933B17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30" y="2001448"/>
            <a:ext cx="1819529" cy="628738"/>
          </a:xfrm>
          <a:prstGeom prst="rect">
            <a:avLst/>
          </a:prstGeom>
        </p:spPr>
      </p:pic>
    </p:spTree>
    <p:extLst>
      <p:ext uri="{BB962C8B-B14F-4D97-AF65-F5344CB8AC3E}">
        <p14:creationId xmlns:p14="http://schemas.microsoft.com/office/powerpoint/2010/main" val="271211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FFDD6E-2163-4035-9EF0-B187F87BD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 y="0"/>
            <a:ext cx="12185650" cy="6858000"/>
          </a:xfrm>
          <a:prstGeom prst="rect">
            <a:avLst/>
          </a:prstGeom>
        </p:spPr>
      </p:pic>
      <p:pic>
        <p:nvPicPr>
          <p:cNvPr id="4" name="Picture 3">
            <a:extLst>
              <a:ext uri="{FF2B5EF4-FFF2-40B4-BE49-F238E27FC236}">
                <a16:creationId xmlns:a16="http://schemas.microsoft.com/office/drawing/2014/main" id="{7B62D540-6A2C-4CC1-9907-2688440763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9B019731-F4C4-48E6-BFA5-15EA0701F5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pic>
        <p:nvPicPr>
          <p:cNvPr id="6" name="Picture 5">
            <a:extLst>
              <a:ext uri="{FF2B5EF4-FFF2-40B4-BE49-F238E27FC236}">
                <a16:creationId xmlns:a16="http://schemas.microsoft.com/office/drawing/2014/main" id="{10E166A5-901C-4D1B-AD89-B1D6F7B36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486" y="1825279"/>
            <a:ext cx="1819529" cy="628738"/>
          </a:xfrm>
          <a:prstGeom prst="rect">
            <a:avLst/>
          </a:prstGeom>
        </p:spPr>
      </p:pic>
    </p:spTree>
    <p:extLst>
      <p:ext uri="{BB962C8B-B14F-4D97-AF65-F5344CB8AC3E}">
        <p14:creationId xmlns:p14="http://schemas.microsoft.com/office/powerpoint/2010/main" val="418855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54A02B-D4D0-40E3-92C4-A69035382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092"/>
            <a:ext cx="12192000" cy="6447815"/>
          </a:xfrm>
          <a:prstGeom prst="rect">
            <a:avLst/>
          </a:prstGeom>
        </p:spPr>
      </p:pic>
      <p:pic>
        <p:nvPicPr>
          <p:cNvPr id="4" name="Picture 3">
            <a:extLst>
              <a:ext uri="{FF2B5EF4-FFF2-40B4-BE49-F238E27FC236}">
                <a16:creationId xmlns:a16="http://schemas.microsoft.com/office/drawing/2014/main" id="{84E30B89-9957-4517-BF1F-3C260BD97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D522A7D9-F9DD-4D78-8BA0-ADD5C8D23C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8272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F0504-41F6-4362-B920-09F04895B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783"/>
            <a:ext cx="12192000" cy="6444434"/>
          </a:xfrm>
          <a:prstGeom prst="rect">
            <a:avLst/>
          </a:prstGeom>
        </p:spPr>
      </p:pic>
      <p:pic>
        <p:nvPicPr>
          <p:cNvPr id="4" name="Picture 3">
            <a:extLst>
              <a:ext uri="{FF2B5EF4-FFF2-40B4-BE49-F238E27FC236}">
                <a16:creationId xmlns:a16="http://schemas.microsoft.com/office/drawing/2014/main" id="{F63BA41D-C553-4E92-BC77-984874CAA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3AB2A8CE-68B1-4672-91CE-C42F8989EE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F775478B-74A4-487A-9ABD-9AABD5BBBACD}"/>
              </a:ext>
            </a:extLst>
          </p:cNvPr>
          <p:cNvSpPr/>
          <p:nvPr/>
        </p:nvSpPr>
        <p:spPr>
          <a:xfrm>
            <a:off x="6551209" y="4395832"/>
            <a:ext cx="1510611" cy="780770"/>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Code to initialize the numbers as zero</a:t>
            </a:r>
          </a:p>
        </p:txBody>
      </p:sp>
      <p:sp>
        <p:nvSpPr>
          <p:cNvPr id="7" name="Speech Bubble: Oval 6">
            <a:extLst>
              <a:ext uri="{FF2B5EF4-FFF2-40B4-BE49-F238E27FC236}">
                <a16:creationId xmlns:a16="http://schemas.microsoft.com/office/drawing/2014/main" id="{BB59CC28-64F3-41A5-8D5B-BE684BBCD060}"/>
              </a:ext>
            </a:extLst>
          </p:cNvPr>
          <p:cNvSpPr/>
          <p:nvPr/>
        </p:nvSpPr>
        <p:spPr>
          <a:xfrm>
            <a:off x="7148226" y="2105637"/>
            <a:ext cx="2205499" cy="1000283"/>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Subprocesses added by double clicking the text boxes or command buttons</a:t>
            </a:r>
          </a:p>
        </p:txBody>
      </p:sp>
    </p:spTree>
    <p:extLst>
      <p:ext uri="{BB962C8B-B14F-4D97-AF65-F5344CB8AC3E}">
        <p14:creationId xmlns:p14="http://schemas.microsoft.com/office/powerpoint/2010/main" val="201048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CFA22F-F574-4565-BE7D-C2C4486024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099"/>
            <a:ext cx="12192000" cy="6599801"/>
          </a:xfrm>
          <a:prstGeom prst="rect">
            <a:avLst/>
          </a:prstGeom>
        </p:spPr>
      </p:pic>
      <p:pic>
        <p:nvPicPr>
          <p:cNvPr id="4" name="Picture 3">
            <a:extLst>
              <a:ext uri="{FF2B5EF4-FFF2-40B4-BE49-F238E27FC236}">
                <a16:creationId xmlns:a16="http://schemas.microsoft.com/office/drawing/2014/main" id="{33B22F68-1E17-45B7-9982-83CCB55AE6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D8FBDEFF-352D-4B0E-8746-0B27D11D6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TextBox 5">
            <a:hlinkClick r:id="rId5" action="ppaction://hlinksldjump"/>
            <a:extLst>
              <a:ext uri="{FF2B5EF4-FFF2-40B4-BE49-F238E27FC236}">
                <a16:creationId xmlns:a16="http://schemas.microsoft.com/office/drawing/2014/main" id="{389C2803-3A0F-450A-8121-113EC5F84E0C}"/>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42560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AED4E-AD79-4131-86F5-F596F2274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6783"/>
            <a:ext cx="12192000" cy="6444434"/>
          </a:xfrm>
          <a:prstGeom prst="rect">
            <a:avLst/>
          </a:prstGeom>
        </p:spPr>
      </p:pic>
      <p:pic>
        <p:nvPicPr>
          <p:cNvPr id="4" name="Picture 3">
            <a:extLst>
              <a:ext uri="{FF2B5EF4-FFF2-40B4-BE49-F238E27FC236}">
                <a16:creationId xmlns:a16="http://schemas.microsoft.com/office/drawing/2014/main" id="{D2A56982-8D07-4F8B-8F05-ED6609F60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58541458-9DBA-41B0-B66C-C051951969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257988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4C8A12-89FA-44CE-85E0-C8E6A3B5EF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5" name="Picture 4">
            <a:extLst>
              <a:ext uri="{FF2B5EF4-FFF2-40B4-BE49-F238E27FC236}">
                <a16:creationId xmlns:a16="http://schemas.microsoft.com/office/drawing/2014/main" id="{F0AED184-90CD-42F6-8E2F-A486F24CE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930" y="2001448"/>
            <a:ext cx="1819529" cy="628738"/>
          </a:xfrm>
          <a:prstGeom prst="rect">
            <a:avLst/>
          </a:prstGeom>
        </p:spPr>
      </p:pic>
      <p:pic>
        <p:nvPicPr>
          <p:cNvPr id="4" name="Picture 3">
            <a:extLst>
              <a:ext uri="{FF2B5EF4-FFF2-40B4-BE49-F238E27FC236}">
                <a16:creationId xmlns:a16="http://schemas.microsoft.com/office/drawing/2014/main" id="{2A70FAFE-3443-424F-90E9-69E916C764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6" name="Picture 5">
            <a:extLst>
              <a:ext uri="{FF2B5EF4-FFF2-40B4-BE49-F238E27FC236}">
                <a16:creationId xmlns:a16="http://schemas.microsoft.com/office/drawing/2014/main" id="{A475AC69-AEF3-4C03-865D-902BBCC0B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52825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239D6E-C42D-4308-BCF7-D027D8DA65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79300" cy="6858000"/>
          </a:xfrm>
          <a:prstGeom prst="rect">
            <a:avLst/>
          </a:prstGeom>
        </p:spPr>
      </p:pic>
      <p:pic>
        <p:nvPicPr>
          <p:cNvPr id="7" name="Picture 6">
            <a:extLst>
              <a:ext uri="{FF2B5EF4-FFF2-40B4-BE49-F238E27FC236}">
                <a16:creationId xmlns:a16="http://schemas.microsoft.com/office/drawing/2014/main" id="{2E54831A-6031-4D37-A833-2EC8996A5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695" y="1855304"/>
            <a:ext cx="1678391" cy="615856"/>
          </a:xfrm>
          <a:prstGeom prst="rect">
            <a:avLst/>
          </a:prstGeom>
        </p:spPr>
      </p:pic>
      <p:pic>
        <p:nvPicPr>
          <p:cNvPr id="4" name="Picture 3">
            <a:extLst>
              <a:ext uri="{FF2B5EF4-FFF2-40B4-BE49-F238E27FC236}">
                <a16:creationId xmlns:a16="http://schemas.microsoft.com/office/drawing/2014/main" id="{BDB11C74-2997-4EE5-B822-0B4D80F79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6" name="Picture 5">
            <a:extLst>
              <a:ext uri="{FF2B5EF4-FFF2-40B4-BE49-F238E27FC236}">
                <a16:creationId xmlns:a16="http://schemas.microsoft.com/office/drawing/2014/main" id="{E90F144E-F080-44DD-A3C0-26910249BC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250043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52A255-955E-4192-9EF1-B4D017774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462" y="1247703"/>
            <a:ext cx="4163006" cy="3991532"/>
          </a:xfrm>
          <a:prstGeom prst="rect">
            <a:avLst/>
          </a:prstGeom>
        </p:spPr>
      </p:pic>
      <p:pic>
        <p:nvPicPr>
          <p:cNvPr id="4" name="Picture 3">
            <a:extLst>
              <a:ext uri="{FF2B5EF4-FFF2-40B4-BE49-F238E27FC236}">
                <a16:creationId xmlns:a16="http://schemas.microsoft.com/office/drawing/2014/main" id="{991F5D75-C12E-41B4-BF55-49A1A2397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723" y="842834"/>
            <a:ext cx="5534797" cy="4801270"/>
          </a:xfrm>
          <a:prstGeom prst="rect">
            <a:avLst/>
          </a:prstGeom>
        </p:spPr>
      </p:pic>
      <p:pic>
        <p:nvPicPr>
          <p:cNvPr id="5" name="Picture 4">
            <a:extLst>
              <a:ext uri="{FF2B5EF4-FFF2-40B4-BE49-F238E27FC236}">
                <a16:creationId xmlns:a16="http://schemas.microsoft.com/office/drawing/2014/main" id="{7E562200-D2DE-493F-BF74-96D76D3094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6" name="Picture 5">
            <a:extLst>
              <a:ext uri="{FF2B5EF4-FFF2-40B4-BE49-F238E27FC236}">
                <a16:creationId xmlns:a16="http://schemas.microsoft.com/office/drawing/2014/main" id="{EE25A83D-6BD4-4234-902E-816809D7F2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8" name="Oval 7">
            <a:extLst>
              <a:ext uri="{FF2B5EF4-FFF2-40B4-BE49-F238E27FC236}">
                <a16:creationId xmlns:a16="http://schemas.microsoft.com/office/drawing/2014/main" id="{1699E380-D7D0-45EF-958B-08B0BA7F19FA}"/>
              </a:ext>
            </a:extLst>
          </p:cNvPr>
          <p:cNvSpPr/>
          <p:nvPr/>
        </p:nvSpPr>
        <p:spPr>
          <a:xfrm>
            <a:off x="2919370" y="171068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47D7231-BF19-4BDD-9430-256E236747D1}"/>
              </a:ext>
            </a:extLst>
          </p:cNvPr>
          <p:cNvSpPr/>
          <p:nvPr/>
        </p:nvSpPr>
        <p:spPr>
          <a:xfrm>
            <a:off x="7793374" y="3034717"/>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peech Bubble: Oval 9">
            <a:extLst>
              <a:ext uri="{FF2B5EF4-FFF2-40B4-BE49-F238E27FC236}">
                <a16:creationId xmlns:a16="http://schemas.microsoft.com/office/drawing/2014/main" id="{466F8168-FC07-4E04-9327-2FC339F3E772}"/>
              </a:ext>
            </a:extLst>
          </p:cNvPr>
          <p:cNvSpPr/>
          <p:nvPr/>
        </p:nvSpPr>
        <p:spPr>
          <a:xfrm>
            <a:off x="9688692" y="2382474"/>
            <a:ext cx="1653224" cy="780770"/>
          </a:xfrm>
          <a:prstGeom prst="wedgeEllipseCallout">
            <a:avLst>
              <a:gd name="adj1" fmla="val -110435"/>
              <a:gd name="adj2" fmla="val 74301"/>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Testing for addition</a:t>
            </a:r>
          </a:p>
        </p:txBody>
      </p:sp>
    </p:spTree>
    <p:extLst>
      <p:ext uri="{BB962C8B-B14F-4D97-AF65-F5344CB8AC3E}">
        <p14:creationId xmlns:p14="http://schemas.microsoft.com/office/powerpoint/2010/main" val="346296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CC5D0-6F8D-453B-8310-DF4624126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479" y="1433234"/>
            <a:ext cx="4163006" cy="3991532"/>
          </a:xfrm>
          <a:prstGeom prst="rect">
            <a:avLst/>
          </a:prstGeom>
        </p:spPr>
      </p:pic>
      <p:pic>
        <p:nvPicPr>
          <p:cNvPr id="5" name="Picture 4">
            <a:extLst>
              <a:ext uri="{FF2B5EF4-FFF2-40B4-BE49-F238E27FC236}">
                <a16:creationId xmlns:a16="http://schemas.microsoft.com/office/drawing/2014/main" id="{6A1E1F75-EAAB-494A-B5B4-F341502C1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689" y="1419982"/>
            <a:ext cx="4163006" cy="3991532"/>
          </a:xfrm>
          <a:prstGeom prst="rect">
            <a:avLst/>
          </a:prstGeom>
        </p:spPr>
      </p:pic>
      <p:pic>
        <p:nvPicPr>
          <p:cNvPr id="4" name="Picture 3">
            <a:extLst>
              <a:ext uri="{FF2B5EF4-FFF2-40B4-BE49-F238E27FC236}">
                <a16:creationId xmlns:a16="http://schemas.microsoft.com/office/drawing/2014/main" id="{91D89C4E-A3D2-4A81-B095-803366B4B8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6" name="Picture 5">
            <a:extLst>
              <a:ext uri="{FF2B5EF4-FFF2-40B4-BE49-F238E27FC236}">
                <a16:creationId xmlns:a16="http://schemas.microsoft.com/office/drawing/2014/main" id="{BD3732C1-6F62-4F94-BC74-DA8F7C5DF4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7" name="Oval 6">
            <a:extLst>
              <a:ext uri="{FF2B5EF4-FFF2-40B4-BE49-F238E27FC236}">
                <a16:creationId xmlns:a16="http://schemas.microsoft.com/office/drawing/2014/main" id="{3B27A5E0-9DDB-40FA-9D91-AB77F851B3B7}"/>
              </a:ext>
            </a:extLst>
          </p:cNvPr>
          <p:cNvSpPr/>
          <p:nvPr/>
        </p:nvSpPr>
        <p:spPr>
          <a:xfrm>
            <a:off x="2642532" y="346188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248271C-86F9-4582-B268-02EDBCA7BAB5}"/>
              </a:ext>
            </a:extLst>
          </p:cNvPr>
          <p:cNvSpPr/>
          <p:nvPr/>
        </p:nvSpPr>
        <p:spPr>
          <a:xfrm>
            <a:off x="9219501" y="187007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peech Bubble: Oval 8">
            <a:extLst>
              <a:ext uri="{FF2B5EF4-FFF2-40B4-BE49-F238E27FC236}">
                <a16:creationId xmlns:a16="http://schemas.microsoft.com/office/drawing/2014/main" id="{028755DF-3F91-4B44-BCD3-D546F342F807}"/>
              </a:ext>
            </a:extLst>
          </p:cNvPr>
          <p:cNvSpPr/>
          <p:nvPr/>
        </p:nvSpPr>
        <p:spPr>
          <a:xfrm>
            <a:off x="10504909" y="1541638"/>
            <a:ext cx="1653224" cy="780770"/>
          </a:xfrm>
          <a:prstGeom prst="wedgeEllipseCallout">
            <a:avLst>
              <a:gd name="adj1" fmla="val -110435"/>
              <a:gd name="adj2" fmla="val 74301"/>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Testing for clearing fields</a:t>
            </a:r>
          </a:p>
        </p:txBody>
      </p:sp>
    </p:spTree>
    <p:extLst>
      <p:ext uri="{BB962C8B-B14F-4D97-AF65-F5344CB8AC3E}">
        <p14:creationId xmlns:p14="http://schemas.microsoft.com/office/powerpoint/2010/main" val="428661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4481F0-C831-4FFF-84A2-CE171853C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497" y="1433234"/>
            <a:ext cx="4163006" cy="3991532"/>
          </a:xfrm>
          <a:prstGeom prst="rect">
            <a:avLst/>
          </a:prstGeom>
        </p:spPr>
      </p:pic>
      <p:pic>
        <p:nvPicPr>
          <p:cNvPr id="3" name="Picture 2">
            <a:extLst>
              <a:ext uri="{FF2B5EF4-FFF2-40B4-BE49-F238E27FC236}">
                <a16:creationId xmlns:a16="http://schemas.microsoft.com/office/drawing/2014/main" id="{0A649639-C5FA-4B12-BF7A-D5B5D39A95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FE04A94-B17E-4243-9CAB-580D04FF5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9B71994F-2B45-4FCD-97EE-86E4FF0C9AAF}"/>
              </a:ext>
            </a:extLst>
          </p:cNvPr>
          <p:cNvSpPr/>
          <p:nvPr/>
        </p:nvSpPr>
        <p:spPr>
          <a:xfrm>
            <a:off x="6853807" y="342900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07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C9B72-1454-45C7-B309-EA031DCB7A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B49C5A8D-0A42-4685-94F9-3D556530E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617F101F-2207-4A50-A636-633929033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TextBox 5">
            <a:hlinkClick r:id="rId5" action="ppaction://hlinksldjump"/>
            <a:extLst>
              <a:ext uri="{FF2B5EF4-FFF2-40B4-BE49-F238E27FC236}">
                <a16:creationId xmlns:a16="http://schemas.microsoft.com/office/drawing/2014/main" id="{8CBAE2DF-4A5F-4233-9932-DC6D6BFD2234}"/>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4255966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927652" y="1765563"/>
            <a:ext cx="10601739" cy="3326873"/>
          </a:xfrm>
          <a:prstGeom prst="rect">
            <a:avLst/>
          </a:prstGeom>
          <a:noFill/>
        </p:spPr>
        <p:txBody>
          <a:bodyPr wrap="square" rtlCol="0">
            <a:spAutoFit/>
          </a:bodyPr>
          <a:lstStyle/>
          <a:p>
            <a:pPr marR="0" lvl="0" algn="ctr">
              <a:lnSpc>
                <a:spcPct val="150000"/>
              </a:lnSpc>
              <a:spcBef>
                <a:spcPts val="0"/>
              </a:spcBef>
              <a:spcAft>
                <a:spcPts val="0"/>
              </a:spcAft>
            </a:pPr>
            <a:r>
              <a:rPr lang="en-US" sz="3600" dirty="0">
                <a:solidFill>
                  <a:schemeClr val="tx1">
                    <a:lumMod val="65000"/>
                    <a:lumOff val="35000"/>
                  </a:schemeClr>
                </a:solidFill>
                <a:latin typeface="Arial" panose="020B0604020202020204" pitchFamily="34" charset="0"/>
                <a:ea typeface="Times New Roman" panose="02020603050405020304" pitchFamily="18" charset="0"/>
                <a:cs typeface="Arial" panose="020B0604020202020204" pitchFamily="34" charset="0"/>
              </a:rPr>
              <a:t>C</a:t>
            </a:r>
            <a:r>
              <a:rPr lang="en-US" sz="3600" dirty="0">
                <a:solidFill>
                  <a:schemeClr val="tx1">
                    <a:lumMod val="65000"/>
                    <a:lumOff val="35000"/>
                  </a:schemeClr>
                </a:solidFill>
                <a:effectLst/>
                <a:latin typeface="Arial" panose="020B0604020202020204" pitchFamily="34" charset="0"/>
                <a:ea typeface="Times New Roman" panose="02020603050405020304" pitchFamily="18" charset="0"/>
                <a:cs typeface="Arial" panose="020B0604020202020204" pitchFamily="34" charset="0"/>
              </a:rPr>
              <a:t>reating a User Form in Excel VBA to get name, date of birth , gender, telephone number, email , and postal code from the user and store the value provided by the user in the worksheet</a:t>
            </a:r>
            <a:endParaRPr lang="en-US" sz="3600" dirty="0">
              <a:solidFill>
                <a:schemeClr val="tx1">
                  <a:lumMod val="65000"/>
                  <a:lumOff val="35000"/>
                </a:schemeClr>
              </a:solidFill>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8624CB62-096E-40EF-8012-845ECD63F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0DF2FB2-CFA8-4187-AEB5-1F8F9CADD4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7B9B8A7D-7884-4122-8A61-3D725AE73AE4}"/>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1845972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894B-AAFD-45B3-B910-235BC6A342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80538E17-CC11-479E-BA9F-07BE1F686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8EC6F22C-C417-4B80-93AA-8DE3850EE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51BFC320-CE3A-46E7-8C2B-64E2F4C14421}"/>
              </a:ext>
            </a:extLst>
          </p:cNvPr>
          <p:cNvSpPr/>
          <p:nvPr/>
        </p:nvSpPr>
        <p:spPr>
          <a:xfrm>
            <a:off x="3431097" y="11540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920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C7F38-64A3-457E-9E0D-0ADB1D46FA31}"/>
              </a:ext>
            </a:extLst>
          </p:cNvPr>
          <p:cNvPicPr>
            <a:picLocks noChangeAspect="1"/>
          </p:cNvPicPr>
          <p:nvPr/>
        </p:nvPicPr>
        <p:blipFill rotWithShape="1">
          <a:blip r:embed="rId2">
            <a:extLst>
              <a:ext uri="{28A0092B-C50C-407E-A947-70E740481C1C}">
                <a14:useLocalDpi xmlns:a14="http://schemas.microsoft.com/office/drawing/2010/main" val="0"/>
              </a:ext>
            </a:extLst>
          </a:blip>
          <a:srcRect l="41522" t="3364"/>
          <a:stretch/>
        </p:blipFill>
        <p:spPr>
          <a:xfrm>
            <a:off x="0" y="0"/>
            <a:ext cx="12192000" cy="6857999"/>
          </a:xfrm>
          <a:prstGeom prst="rect">
            <a:avLst/>
          </a:prstGeom>
        </p:spPr>
      </p:pic>
      <p:pic>
        <p:nvPicPr>
          <p:cNvPr id="3" name="Picture 2">
            <a:extLst>
              <a:ext uri="{FF2B5EF4-FFF2-40B4-BE49-F238E27FC236}">
                <a16:creationId xmlns:a16="http://schemas.microsoft.com/office/drawing/2014/main" id="{9695BA45-2178-4D19-9C20-0016217B9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F2FDD0C0-DF64-4A50-8241-939FA7AA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B63E1ED9-DB30-4DDB-93D6-C0A731F307C9}"/>
              </a:ext>
            </a:extLst>
          </p:cNvPr>
          <p:cNvSpPr/>
          <p:nvPr/>
        </p:nvSpPr>
        <p:spPr>
          <a:xfrm>
            <a:off x="0" y="50266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725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967409" y="2623930"/>
            <a:ext cx="10601739" cy="1200329"/>
          </a:xfrm>
          <a:prstGeom prst="rect">
            <a:avLst/>
          </a:prstGeom>
          <a:noFill/>
        </p:spPr>
        <p:txBody>
          <a:bodyPr wrap="square" rtlCol="0">
            <a:spAutoFit/>
          </a:bodyPr>
          <a:lstStyle/>
          <a:p>
            <a:pPr algn="ctr"/>
            <a:r>
              <a:rPr lang="en-US" sz="3600" b="1" dirty="0">
                <a:solidFill>
                  <a:schemeClr val="tx1">
                    <a:lumMod val="65000"/>
                    <a:lumOff val="35000"/>
                  </a:schemeClr>
                </a:solidFill>
                <a:latin typeface="Arial" panose="020B0604020202020204" pitchFamily="34" charset="0"/>
                <a:ea typeface="Calibri" panose="020F0502020204030204" pitchFamily="34" charset="0"/>
              </a:rPr>
              <a:t>C</a:t>
            </a:r>
            <a:r>
              <a:rPr lang="en-US" sz="3600" b="1" dirty="0">
                <a:solidFill>
                  <a:schemeClr val="tx1">
                    <a:lumMod val="65000"/>
                    <a:lumOff val="35000"/>
                  </a:schemeClr>
                </a:solidFill>
                <a:effectLst/>
                <a:latin typeface="Arial" panose="020B0604020202020204" pitchFamily="34" charset="0"/>
                <a:ea typeface="Calibri" panose="020F0502020204030204" pitchFamily="34" charset="0"/>
              </a:rPr>
              <a:t>reating a pivot table and grouping data from the data for online retail data set</a:t>
            </a:r>
            <a:endParaRPr lang="en-US" sz="3600" dirty="0">
              <a:solidFill>
                <a:schemeClr val="tx1">
                  <a:lumMod val="65000"/>
                  <a:lumOff val="35000"/>
                </a:schemeClr>
              </a:solidFill>
            </a:endParaRPr>
          </a:p>
        </p:txBody>
      </p:sp>
      <p:pic>
        <p:nvPicPr>
          <p:cNvPr id="3" name="Picture 2">
            <a:extLst>
              <a:ext uri="{FF2B5EF4-FFF2-40B4-BE49-F238E27FC236}">
                <a16:creationId xmlns:a16="http://schemas.microsoft.com/office/drawing/2014/main" id="{79268519-A6B3-4D0C-8A08-B720622CC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CACAB71-93E8-40EE-8415-BD8FD70AAA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22BBDA15-AF55-4310-B927-D3F75C5150F4}"/>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55367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B44F90-B9F4-4E8E-A19F-A20A7A587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67"/>
            <a:ext cx="12192000" cy="6604266"/>
          </a:xfrm>
          <a:prstGeom prst="rect">
            <a:avLst/>
          </a:prstGeom>
        </p:spPr>
      </p:pic>
      <p:pic>
        <p:nvPicPr>
          <p:cNvPr id="3" name="Picture 2">
            <a:extLst>
              <a:ext uri="{FF2B5EF4-FFF2-40B4-BE49-F238E27FC236}">
                <a16:creationId xmlns:a16="http://schemas.microsoft.com/office/drawing/2014/main" id="{3A4822CD-44D8-4EAC-AA2E-A44E89DF8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0DC07F52-D7C1-44F2-95EA-9D30818F98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38548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E80BB44-5107-4784-B627-8AE16EAECDFB}"/>
              </a:ext>
            </a:extLst>
          </p:cNvPr>
          <p:cNvPicPr>
            <a:picLocks noChangeAspect="1"/>
          </p:cNvPicPr>
          <p:nvPr/>
        </p:nvPicPr>
        <p:blipFill rotWithShape="1">
          <a:blip r:embed="rId2">
            <a:extLst>
              <a:ext uri="{28A0092B-C50C-407E-A947-70E740481C1C}">
                <a14:useLocalDpi xmlns:a14="http://schemas.microsoft.com/office/drawing/2010/main" val="0"/>
              </a:ext>
            </a:extLst>
          </a:blip>
          <a:srcRect l="41522"/>
          <a:stretch/>
        </p:blipFill>
        <p:spPr>
          <a:xfrm>
            <a:off x="0" y="0"/>
            <a:ext cx="12192000" cy="6857999"/>
          </a:xfrm>
          <a:prstGeom prst="rect">
            <a:avLst/>
          </a:prstGeom>
        </p:spPr>
      </p:pic>
      <p:pic>
        <p:nvPicPr>
          <p:cNvPr id="3" name="Picture 2">
            <a:extLst>
              <a:ext uri="{FF2B5EF4-FFF2-40B4-BE49-F238E27FC236}">
                <a16:creationId xmlns:a16="http://schemas.microsoft.com/office/drawing/2014/main" id="{8EAF30AD-804A-4246-805D-406097C72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100343AE-8BAB-4D16-816B-05AE8A313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37E6B174-3719-48B9-8B43-4EFD6C0D175B}"/>
              </a:ext>
            </a:extLst>
          </p:cNvPr>
          <p:cNvSpPr/>
          <p:nvPr/>
        </p:nvSpPr>
        <p:spPr>
          <a:xfrm>
            <a:off x="2306973" y="1274455"/>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8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0B31DF8-292C-4C93-9B0D-912E0DFCB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67"/>
            <a:ext cx="12192000" cy="6604266"/>
          </a:xfrm>
          <a:prstGeom prst="rect">
            <a:avLst/>
          </a:prstGeom>
        </p:spPr>
      </p:pic>
      <p:pic>
        <p:nvPicPr>
          <p:cNvPr id="3" name="Picture 2">
            <a:extLst>
              <a:ext uri="{FF2B5EF4-FFF2-40B4-BE49-F238E27FC236}">
                <a16:creationId xmlns:a16="http://schemas.microsoft.com/office/drawing/2014/main" id="{408C4E2C-B953-4B1E-A5BF-A47541353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32F7C7B6-3B44-43E1-9AFA-0332924645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17C3C8CE-1CB9-4501-A61E-F2DB1E64D3D8}"/>
              </a:ext>
            </a:extLst>
          </p:cNvPr>
          <p:cNvSpPr/>
          <p:nvPr/>
        </p:nvSpPr>
        <p:spPr>
          <a:xfrm>
            <a:off x="7325409" y="1149292"/>
            <a:ext cx="1474642" cy="872455"/>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Controls added, shaped and positioned</a:t>
            </a:r>
          </a:p>
        </p:txBody>
      </p:sp>
    </p:spTree>
    <p:extLst>
      <p:ext uri="{BB962C8B-B14F-4D97-AF65-F5344CB8AC3E}">
        <p14:creationId xmlns:p14="http://schemas.microsoft.com/office/powerpoint/2010/main" val="214795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B624F8F-E025-4CEC-889F-31E9CA5D0D49}"/>
              </a:ext>
            </a:extLst>
          </p:cNvPr>
          <p:cNvPicPr>
            <a:picLocks noChangeAspect="1"/>
          </p:cNvPicPr>
          <p:nvPr/>
        </p:nvPicPr>
        <p:blipFill rotWithShape="1">
          <a:blip r:embed="rId2">
            <a:extLst>
              <a:ext uri="{28A0092B-C50C-407E-A947-70E740481C1C}">
                <a14:useLocalDpi xmlns:a14="http://schemas.microsoft.com/office/drawing/2010/main" val="0"/>
              </a:ext>
            </a:extLst>
          </a:blip>
          <a:srcRect l="41739"/>
          <a:stretch/>
        </p:blipFill>
        <p:spPr>
          <a:xfrm>
            <a:off x="0" y="1"/>
            <a:ext cx="12191999" cy="6858000"/>
          </a:xfrm>
          <a:prstGeom prst="rect">
            <a:avLst/>
          </a:prstGeom>
        </p:spPr>
      </p:pic>
      <p:pic>
        <p:nvPicPr>
          <p:cNvPr id="3" name="Picture 2">
            <a:extLst>
              <a:ext uri="{FF2B5EF4-FFF2-40B4-BE49-F238E27FC236}">
                <a16:creationId xmlns:a16="http://schemas.microsoft.com/office/drawing/2014/main" id="{16EB6F14-0DC3-41E8-B2C0-2A106326F8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62CA6AAE-2745-4DAE-AB5C-2EA92E0A4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96A04822-FDA8-4115-8A22-9BE839829475}"/>
              </a:ext>
            </a:extLst>
          </p:cNvPr>
          <p:cNvSpPr/>
          <p:nvPr/>
        </p:nvSpPr>
        <p:spPr>
          <a:xfrm>
            <a:off x="1971413" y="141706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peech Bubble: Oval 5">
            <a:extLst>
              <a:ext uri="{FF2B5EF4-FFF2-40B4-BE49-F238E27FC236}">
                <a16:creationId xmlns:a16="http://schemas.microsoft.com/office/drawing/2014/main" id="{69CE9BF5-8FC7-4854-8FC1-25FC161A0196}"/>
              </a:ext>
            </a:extLst>
          </p:cNvPr>
          <p:cNvSpPr/>
          <p:nvPr/>
        </p:nvSpPr>
        <p:spPr>
          <a:xfrm>
            <a:off x="4036926" y="737559"/>
            <a:ext cx="1405707" cy="679509"/>
          </a:xfrm>
          <a:prstGeom prst="wedgeEllipseCallout">
            <a:avLst>
              <a:gd name="adj1" fmla="val -116932"/>
              <a:gd name="adj2" fmla="val 92504"/>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Module inserted for the macro</a:t>
            </a:r>
          </a:p>
        </p:txBody>
      </p:sp>
    </p:spTree>
    <p:extLst>
      <p:ext uri="{BB962C8B-B14F-4D97-AF65-F5344CB8AC3E}">
        <p14:creationId xmlns:p14="http://schemas.microsoft.com/office/powerpoint/2010/main" val="1030601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94BE74-E286-420A-850A-440C133FE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67"/>
            <a:ext cx="12192000" cy="6604266"/>
          </a:xfrm>
          <a:prstGeom prst="rect">
            <a:avLst/>
          </a:prstGeom>
        </p:spPr>
      </p:pic>
      <p:pic>
        <p:nvPicPr>
          <p:cNvPr id="3" name="Picture 2">
            <a:extLst>
              <a:ext uri="{FF2B5EF4-FFF2-40B4-BE49-F238E27FC236}">
                <a16:creationId xmlns:a16="http://schemas.microsoft.com/office/drawing/2014/main" id="{87969DA8-438B-4BD9-B3E9-E11684328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4826EFDD-41CD-4E2C-B9F9-2E95CD2EB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DCA212A8-4A7D-4072-A9DB-06DB03AE3253}"/>
              </a:ext>
            </a:extLst>
          </p:cNvPr>
          <p:cNvSpPr/>
          <p:nvPr/>
        </p:nvSpPr>
        <p:spPr>
          <a:xfrm>
            <a:off x="6341485" y="1611279"/>
            <a:ext cx="1405707" cy="679509"/>
          </a:xfrm>
          <a:prstGeom prst="wedgeEllipseCallout">
            <a:avLst>
              <a:gd name="adj1" fmla="val -114545"/>
              <a:gd name="adj2" fmla="val -55644"/>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Code for showing the form</a:t>
            </a:r>
          </a:p>
        </p:txBody>
      </p:sp>
    </p:spTree>
    <p:extLst>
      <p:ext uri="{BB962C8B-B14F-4D97-AF65-F5344CB8AC3E}">
        <p14:creationId xmlns:p14="http://schemas.microsoft.com/office/powerpoint/2010/main" val="417736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4638461-839D-4EB5-912F-FAD893E89B97}"/>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1"/>
            <a:ext cx="12191999" cy="6858000"/>
          </a:xfrm>
          <a:prstGeom prst="rect">
            <a:avLst/>
          </a:prstGeom>
        </p:spPr>
      </p:pic>
      <p:pic>
        <p:nvPicPr>
          <p:cNvPr id="3" name="Picture 2">
            <a:extLst>
              <a:ext uri="{FF2B5EF4-FFF2-40B4-BE49-F238E27FC236}">
                <a16:creationId xmlns:a16="http://schemas.microsoft.com/office/drawing/2014/main" id="{EAB22466-C797-4D55-A857-8E756727F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2B72B4B0-D6AC-4670-AE50-F58770E81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483972B4-837E-4276-B604-22C6D3CCD757}"/>
              </a:ext>
            </a:extLst>
          </p:cNvPr>
          <p:cNvSpPr/>
          <p:nvPr/>
        </p:nvSpPr>
        <p:spPr>
          <a:xfrm>
            <a:off x="2399252" y="36512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702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D97692B-2583-4278-884A-304A19B02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59"/>
            <a:ext cx="12192000" cy="6846081"/>
          </a:xfrm>
          <a:prstGeom prst="rect">
            <a:avLst/>
          </a:prstGeom>
        </p:spPr>
      </p:pic>
      <p:pic>
        <p:nvPicPr>
          <p:cNvPr id="3" name="Picture 2">
            <a:extLst>
              <a:ext uri="{FF2B5EF4-FFF2-40B4-BE49-F238E27FC236}">
                <a16:creationId xmlns:a16="http://schemas.microsoft.com/office/drawing/2014/main" id="{57D84497-E053-46E8-8C3E-80F5D70811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72EF152E-68F2-4DC7-A002-BB51F9FB0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164BA42C-97A4-4629-80DA-9159C66BA522}"/>
              </a:ext>
            </a:extLst>
          </p:cNvPr>
          <p:cNvSpPr/>
          <p:nvPr/>
        </p:nvSpPr>
        <p:spPr>
          <a:xfrm>
            <a:off x="3800213" y="191201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5508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2ECB68-B353-43F3-BA9D-1F1B0A5E1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0DBA9D86-2BE9-4C01-AC37-8EF644F2B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2D5F0164-9133-475F-89E7-795FDC5FB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A804B349-19CC-4EB0-999B-0431E1FCAB8A}"/>
              </a:ext>
            </a:extLst>
          </p:cNvPr>
          <p:cNvSpPr/>
          <p:nvPr/>
        </p:nvSpPr>
        <p:spPr>
          <a:xfrm>
            <a:off x="1224793" y="1559681"/>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227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7D39A65-B1BE-4EDD-80CD-6A3EB400C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79300" cy="6858000"/>
          </a:xfrm>
          <a:prstGeom prst="rect">
            <a:avLst/>
          </a:prstGeom>
        </p:spPr>
      </p:pic>
      <p:pic>
        <p:nvPicPr>
          <p:cNvPr id="3" name="Picture 2">
            <a:extLst>
              <a:ext uri="{FF2B5EF4-FFF2-40B4-BE49-F238E27FC236}">
                <a16:creationId xmlns:a16="http://schemas.microsoft.com/office/drawing/2014/main" id="{40622DD6-E664-432E-B0A3-6A8125889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8F702A2A-0C8D-42B1-8150-157D29684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A81BAD6D-383E-41A8-B495-DD17E12789F8}"/>
              </a:ext>
            </a:extLst>
          </p:cNvPr>
          <p:cNvSpPr/>
          <p:nvPr/>
        </p:nvSpPr>
        <p:spPr>
          <a:xfrm>
            <a:off x="8682013" y="1921079"/>
            <a:ext cx="2131396" cy="898215"/>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Form is displayed but codes not added for data insertion yet</a:t>
            </a:r>
          </a:p>
        </p:txBody>
      </p:sp>
    </p:spTree>
    <p:extLst>
      <p:ext uri="{BB962C8B-B14F-4D97-AF65-F5344CB8AC3E}">
        <p14:creationId xmlns:p14="http://schemas.microsoft.com/office/powerpoint/2010/main" val="88705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104D8B-4441-4F57-9384-0465B1B65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67"/>
            <a:ext cx="12192000" cy="6604266"/>
          </a:xfrm>
          <a:prstGeom prst="rect">
            <a:avLst/>
          </a:prstGeom>
        </p:spPr>
      </p:pic>
      <p:pic>
        <p:nvPicPr>
          <p:cNvPr id="3" name="Picture 2">
            <a:extLst>
              <a:ext uri="{FF2B5EF4-FFF2-40B4-BE49-F238E27FC236}">
                <a16:creationId xmlns:a16="http://schemas.microsoft.com/office/drawing/2014/main" id="{B7F5F07F-BC28-43B9-A9B9-4520A749A1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C94CB4F5-B713-42EA-9FC0-EE9B85DB6B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1316827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3C0764-7ED1-4E2B-B9FC-0F7CBE5A0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099"/>
            <a:ext cx="12192000" cy="6599801"/>
          </a:xfrm>
          <a:prstGeom prst="rect">
            <a:avLst/>
          </a:prstGeom>
        </p:spPr>
      </p:pic>
      <p:pic>
        <p:nvPicPr>
          <p:cNvPr id="3" name="Picture 2">
            <a:extLst>
              <a:ext uri="{FF2B5EF4-FFF2-40B4-BE49-F238E27FC236}">
                <a16:creationId xmlns:a16="http://schemas.microsoft.com/office/drawing/2014/main" id="{F8B651DF-6624-4B89-9B12-1768F6E07B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32ABC18F-34FA-4220-84EF-686052EA3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C1450B5-83DF-479B-8BDD-69C2B034E87A}"/>
              </a:ext>
            </a:extLst>
          </p:cNvPr>
          <p:cNvSpPr/>
          <p:nvPr/>
        </p:nvSpPr>
        <p:spPr>
          <a:xfrm>
            <a:off x="101716" y="1511447"/>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peech Bubble: Oval 6">
            <a:extLst>
              <a:ext uri="{FF2B5EF4-FFF2-40B4-BE49-F238E27FC236}">
                <a16:creationId xmlns:a16="http://schemas.microsoft.com/office/drawing/2014/main" id="{0FA2F47A-060D-4753-987A-FEC9034CCD1A}"/>
              </a:ext>
            </a:extLst>
          </p:cNvPr>
          <p:cNvSpPr/>
          <p:nvPr/>
        </p:nvSpPr>
        <p:spPr>
          <a:xfrm>
            <a:off x="7298423" y="2300012"/>
            <a:ext cx="2600586" cy="1128987"/>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I wanted to group by countries and get order sum for top 10 countries for the month of Dec, 2011 </a:t>
            </a:r>
          </a:p>
        </p:txBody>
      </p:sp>
    </p:spTree>
    <p:extLst>
      <p:ext uri="{BB962C8B-B14F-4D97-AF65-F5344CB8AC3E}">
        <p14:creationId xmlns:p14="http://schemas.microsoft.com/office/powerpoint/2010/main" val="417010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966A2FF-8B7C-4207-9B8F-4F7CAB635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67"/>
            <a:ext cx="12192000" cy="6604266"/>
          </a:xfrm>
          <a:prstGeom prst="rect">
            <a:avLst/>
          </a:prstGeom>
        </p:spPr>
      </p:pic>
      <p:pic>
        <p:nvPicPr>
          <p:cNvPr id="3" name="Picture 2">
            <a:extLst>
              <a:ext uri="{FF2B5EF4-FFF2-40B4-BE49-F238E27FC236}">
                <a16:creationId xmlns:a16="http://schemas.microsoft.com/office/drawing/2014/main" id="{B4C90E9E-A885-4A66-92A5-4D04B4532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26B342B1-6049-477A-A844-76BF02110E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C689F597-97E0-4997-AB70-AB61EBF6CD89}"/>
              </a:ext>
            </a:extLst>
          </p:cNvPr>
          <p:cNvSpPr/>
          <p:nvPr/>
        </p:nvSpPr>
        <p:spPr>
          <a:xfrm>
            <a:off x="6324707" y="1812022"/>
            <a:ext cx="2131396" cy="898215"/>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All fields will be initialized as null apart from the Gender</a:t>
            </a:r>
          </a:p>
        </p:txBody>
      </p:sp>
    </p:spTree>
    <p:extLst>
      <p:ext uri="{BB962C8B-B14F-4D97-AF65-F5344CB8AC3E}">
        <p14:creationId xmlns:p14="http://schemas.microsoft.com/office/powerpoint/2010/main" val="14526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DC3770-4A14-4189-9358-583ED1C34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048" y="1137918"/>
            <a:ext cx="5753903" cy="4582164"/>
          </a:xfrm>
          <a:prstGeom prst="rect">
            <a:avLst/>
          </a:prstGeom>
        </p:spPr>
      </p:pic>
      <p:pic>
        <p:nvPicPr>
          <p:cNvPr id="3" name="Picture 2">
            <a:extLst>
              <a:ext uri="{FF2B5EF4-FFF2-40B4-BE49-F238E27FC236}">
                <a16:creationId xmlns:a16="http://schemas.microsoft.com/office/drawing/2014/main" id="{BA93FF9D-CF22-42C2-8650-A03DD8F94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055B868-F0DB-4C91-9EAD-A872956E4C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035B64EC-655A-4691-80CA-C50246FBBA1C}"/>
              </a:ext>
            </a:extLst>
          </p:cNvPr>
          <p:cNvSpPr/>
          <p:nvPr/>
        </p:nvSpPr>
        <p:spPr>
          <a:xfrm>
            <a:off x="5201174" y="2759307"/>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peech Bubble: Oval 6">
            <a:extLst>
              <a:ext uri="{FF2B5EF4-FFF2-40B4-BE49-F238E27FC236}">
                <a16:creationId xmlns:a16="http://schemas.microsoft.com/office/drawing/2014/main" id="{9763C73E-5856-45F4-BA55-7482CBAB3CE1}"/>
              </a:ext>
            </a:extLst>
          </p:cNvPr>
          <p:cNvSpPr/>
          <p:nvPr/>
        </p:nvSpPr>
        <p:spPr>
          <a:xfrm>
            <a:off x="1013017" y="2255374"/>
            <a:ext cx="2131396" cy="898215"/>
          </a:xfrm>
          <a:prstGeom prst="wedgeEllipseCallout">
            <a:avLst>
              <a:gd name="adj1" fmla="val 140010"/>
              <a:gd name="adj2" fmla="val 34308"/>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All fields will be initialized as null apart from the Gender</a:t>
            </a:r>
          </a:p>
        </p:txBody>
      </p:sp>
    </p:spTree>
    <p:extLst>
      <p:ext uri="{BB962C8B-B14F-4D97-AF65-F5344CB8AC3E}">
        <p14:creationId xmlns:p14="http://schemas.microsoft.com/office/powerpoint/2010/main" val="373135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2662AF-87CC-4328-B6FD-A413EB8B2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67"/>
            <a:ext cx="12192000" cy="6604266"/>
          </a:xfrm>
          <a:prstGeom prst="rect">
            <a:avLst/>
          </a:prstGeom>
        </p:spPr>
      </p:pic>
      <p:pic>
        <p:nvPicPr>
          <p:cNvPr id="3" name="Picture 2">
            <a:extLst>
              <a:ext uri="{FF2B5EF4-FFF2-40B4-BE49-F238E27FC236}">
                <a16:creationId xmlns:a16="http://schemas.microsoft.com/office/drawing/2014/main" id="{EFE84BDE-8894-479C-A2A7-6ED9E20004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7C43F334-2C64-4867-8857-83AE791056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4141112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0A6574-F8B2-4E54-9CE1-8B7444F735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67"/>
            <a:ext cx="12192000" cy="6604266"/>
          </a:xfrm>
          <a:prstGeom prst="rect">
            <a:avLst/>
          </a:prstGeom>
        </p:spPr>
      </p:pic>
      <p:pic>
        <p:nvPicPr>
          <p:cNvPr id="3" name="Picture 2">
            <a:extLst>
              <a:ext uri="{FF2B5EF4-FFF2-40B4-BE49-F238E27FC236}">
                <a16:creationId xmlns:a16="http://schemas.microsoft.com/office/drawing/2014/main" id="{B94198B9-8EF6-4AE5-89AE-B7EC3A1055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99EE2DE6-252A-447B-AA8F-30E9280F62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B673CAA9-C3B4-4824-A725-3305B208FE73}"/>
              </a:ext>
            </a:extLst>
          </p:cNvPr>
          <p:cNvSpPr/>
          <p:nvPr/>
        </p:nvSpPr>
        <p:spPr>
          <a:xfrm>
            <a:off x="6609933" y="1124125"/>
            <a:ext cx="2131396" cy="898215"/>
          </a:xfrm>
          <a:prstGeom prst="wedgeEllipseCallout">
            <a:avLst>
              <a:gd name="adj1" fmla="val -85912"/>
              <a:gd name="adj2" fmla="val 41779"/>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Subprocesses added by double clicking on the text boxes and command buttons</a:t>
            </a:r>
          </a:p>
        </p:txBody>
      </p:sp>
      <p:sp>
        <p:nvSpPr>
          <p:cNvPr id="7" name="Speech Bubble: Oval 6">
            <a:extLst>
              <a:ext uri="{FF2B5EF4-FFF2-40B4-BE49-F238E27FC236}">
                <a16:creationId xmlns:a16="http://schemas.microsoft.com/office/drawing/2014/main" id="{DB6321B4-F4B0-4F25-BBDC-6261FA38A7C1}"/>
              </a:ext>
            </a:extLst>
          </p:cNvPr>
          <p:cNvSpPr/>
          <p:nvPr/>
        </p:nvSpPr>
        <p:spPr>
          <a:xfrm>
            <a:off x="8741329" y="3263318"/>
            <a:ext cx="2131396" cy="898215"/>
          </a:xfrm>
          <a:prstGeom prst="wedgeEllipseCallout">
            <a:avLst>
              <a:gd name="adj1" fmla="val -85912"/>
              <a:gd name="adj2" fmla="val 40845"/>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Checking for blank fields</a:t>
            </a:r>
          </a:p>
        </p:txBody>
      </p:sp>
    </p:spTree>
    <p:extLst>
      <p:ext uri="{BB962C8B-B14F-4D97-AF65-F5344CB8AC3E}">
        <p14:creationId xmlns:p14="http://schemas.microsoft.com/office/powerpoint/2010/main" val="54356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7D14C3-1520-40A1-B60D-9C64CC61A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67"/>
            <a:ext cx="12192000" cy="6604266"/>
          </a:xfrm>
          <a:prstGeom prst="rect">
            <a:avLst/>
          </a:prstGeom>
        </p:spPr>
      </p:pic>
      <p:pic>
        <p:nvPicPr>
          <p:cNvPr id="3" name="Picture 2">
            <a:extLst>
              <a:ext uri="{FF2B5EF4-FFF2-40B4-BE49-F238E27FC236}">
                <a16:creationId xmlns:a16="http://schemas.microsoft.com/office/drawing/2014/main" id="{87599A07-5B92-4991-82CC-A8BC7A34D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37CCE057-7A10-43E6-8CDB-F2AB465282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5F0D5611-AA39-486E-A418-7041120BD253}"/>
              </a:ext>
            </a:extLst>
          </p:cNvPr>
          <p:cNvSpPr/>
          <p:nvPr/>
        </p:nvSpPr>
        <p:spPr>
          <a:xfrm>
            <a:off x="8556178" y="3523376"/>
            <a:ext cx="1577723" cy="881437"/>
          </a:xfrm>
          <a:prstGeom prst="wedgeEllipseCallout">
            <a:avLst>
              <a:gd name="adj1" fmla="val -91347"/>
              <a:gd name="adj2" fmla="val 47934"/>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Searching for first blank row</a:t>
            </a:r>
          </a:p>
        </p:txBody>
      </p:sp>
      <p:sp>
        <p:nvSpPr>
          <p:cNvPr id="7" name="Speech Bubble: Oval 6">
            <a:extLst>
              <a:ext uri="{FF2B5EF4-FFF2-40B4-BE49-F238E27FC236}">
                <a16:creationId xmlns:a16="http://schemas.microsoft.com/office/drawing/2014/main" id="{DDB3C7DC-A2CB-458E-B150-7FDDB0843B91}"/>
              </a:ext>
            </a:extLst>
          </p:cNvPr>
          <p:cNvSpPr/>
          <p:nvPr/>
        </p:nvSpPr>
        <p:spPr>
          <a:xfrm>
            <a:off x="8263961" y="4556620"/>
            <a:ext cx="2281000" cy="1047226"/>
          </a:xfrm>
          <a:prstGeom prst="wedgeEllipseCallout">
            <a:avLst>
              <a:gd name="adj1" fmla="val -91347"/>
              <a:gd name="adj2" fmla="val 47934"/>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Values from textboxes and Combo Boxes transferred to the appropriate columns</a:t>
            </a:r>
          </a:p>
        </p:txBody>
      </p:sp>
    </p:spTree>
    <p:extLst>
      <p:ext uri="{BB962C8B-B14F-4D97-AF65-F5344CB8AC3E}">
        <p14:creationId xmlns:p14="http://schemas.microsoft.com/office/powerpoint/2010/main" val="99055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CEC4B6-8BB0-495D-A9B9-A7A19AE1A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5B04E0D5-A828-4A57-A6F0-5086CA668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1F1EC8DC-2796-45BC-B358-5F8AEB2AE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72665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D10CDE-990A-432B-8DA6-60D4E0687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7CD8EA45-5D6C-42BD-8CF6-E9F053794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F165C012-0B3D-4598-8DF1-4ED315B8E7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D05F7B4D-107F-4EAF-9D82-BD0B179959CF}"/>
              </a:ext>
            </a:extLst>
          </p:cNvPr>
          <p:cNvSpPr/>
          <p:nvPr/>
        </p:nvSpPr>
        <p:spPr>
          <a:xfrm>
            <a:off x="2441196" y="160162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384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28D5DA-9304-4BF4-A2CC-93B04EB09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5" y="0"/>
            <a:ext cx="12160250" cy="6858000"/>
          </a:xfrm>
          <a:prstGeom prst="rect">
            <a:avLst/>
          </a:prstGeom>
        </p:spPr>
      </p:pic>
      <p:pic>
        <p:nvPicPr>
          <p:cNvPr id="3" name="Picture 2">
            <a:extLst>
              <a:ext uri="{FF2B5EF4-FFF2-40B4-BE49-F238E27FC236}">
                <a16:creationId xmlns:a16="http://schemas.microsoft.com/office/drawing/2014/main" id="{4B2CAE2C-171E-46AE-8685-7E383EF19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8DD086F6-A50B-4E98-B51C-A91D51549E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21932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75033D-F4CD-4DAC-89AC-F444D52B3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 y="0"/>
            <a:ext cx="12179300" cy="6858000"/>
          </a:xfrm>
          <a:prstGeom prst="rect">
            <a:avLst/>
          </a:prstGeom>
        </p:spPr>
      </p:pic>
      <p:pic>
        <p:nvPicPr>
          <p:cNvPr id="3" name="Picture 2">
            <a:extLst>
              <a:ext uri="{FF2B5EF4-FFF2-40B4-BE49-F238E27FC236}">
                <a16:creationId xmlns:a16="http://schemas.microsoft.com/office/drawing/2014/main" id="{1BA2A116-CE50-4789-856C-9AE2346DC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D443FC3C-D06A-4BB5-A01E-A40A57F3F9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06F671BD-9D6C-4FCE-A520-6CDC3590D10B}"/>
              </a:ext>
            </a:extLst>
          </p:cNvPr>
          <p:cNvSpPr/>
          <p:nvPr/>
        </p:nvSpPr>
        <p:spPr>
          <a:xfrm>
            <a:off x="4538444" y="4017655"/>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peech Bubble: Oval 5">
            <a:extLst>
              <a:ext uri="{FF2B5EF4-FFF2-40B4-BE49-F238E27FC236}">
                <a16:creationId xmlns:a16="http://schemas.microsoft.com/office/drawing/2014/main" id="{13AA063A-56AD-4746-88DD-9F7BFCCC8834}"/>
              </a:ext>
            </a:extLst>
          </p:cNvPr>
          <p:cNvSpPr/>
          <p:nvPr/>
        </p:nvSpPr>
        <p:spPr>
          <a:xfrm>
            <a:off x="1903708" y="3576936"/>
            <a:ext cx="1577723" cy="881437"/>
          </a:xfrm>
          <a:prstGeom prst="wedgeEllipseCallout">
            <a:avLst>
              <a:gd name="adj1" fmla="val 98475"/>
              <a:gd name="adj2" fmla="val 46031"/>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Checking for data insertion</a:t>
            </a:r>
          </a:p>
        </p:txBody>
      </p:sp>
    </p:spTree>
    <p:extLst>
      <p:ext uri="{BB962C8B-B14F-4D97-AF65-F5344CB8AC3E}">
        <p14:creationId xmlns:p14="http://schemas.microsoft.com/office/powerpoint/2010/main" val="406354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18C208-94CB-44A5-A4C7-5A5B26580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048" y="1137918"/>
            <a:ext cx="5753903" cy="4582164"/>
          </a:xfrm>
          <a:prstGeom prst="rect">
            <a:avLst/>
          </a:prstGeom>
        </p:spPr>
      </p:pic>
      <p:pic>
        <p:nvPicPr>
          <p:cNvPr id="3" name="Picture 2">
            <a:extLst>
              <a:ext uri="{FF2B5EF4-FFF2-40B4-BE49-F238E27FC236}">
                <a16:creationId xmlns:a16="http://schemas.microsoft.com/office/drawing/2014/main" id="{34A6B802-9752-46BC-820D-B2586C7B7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1A94D617-C6DE-49B6-B790-7612D13EE8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0814DF72-3E09-449D-B430-65BC6260E6E4}"/>
              </a:ext>
            </a:extLst>
          </p:cNvPr>
          <p:cNvSpPr/>
          <p:nvPr/>
        </p:nvSpPr>
        <p:spPr>
          <a:xfrm>
            <a:off x="5511567" y="4789442"/>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peech Bubble: Oval 6">
            <a:extLst>
              <a:ext uri="{FF2B5EF4-FFF2-40B4-BE49-F238E27FC236}">
                <a16:creationId xmlns:a16="http://schemas.microsoft.com/office/drawing/2014/main" id="{0317CE8C-924A-43E6-80F0-993CBF4C4441}"/>
              </a:ext>
            </a:extLst>
          </p:cNvPr>
          <p:cNvSpPr/>
          <p:nvPr/>
        </p:nvSpPr>
        <p:spPr>
          <a:xfrm>
            <a:off x="7009334" y="3429000"/>
            <a:ext cx="1577723" cy="881437"/>
          </a:xfrm>
          <a:prstGeom prst="wedgeEllipseCallout">
            <a:avLst>
              <a:gd name="adj1" fmla="val -91879"/>
              <a:gd name="adj2" fmla="val 102184"/>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Checking for clearing of fields</a:t>
            </a:r>
          </a:p>
        </p:txBody>
      </p:sp>
    </p:spTree>
    <p:extLst>
      <p:ext uri="{BB962C8B-B14F-4D97-AF65-F5344CB8AC3E}">
        <p14:creationId xmlns:p14="http://schemas.microsoft.com/office/powerpoint/2010/main" val="65042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F4716B-F627-416D-AED7-0F0073FE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099"/>
            <a:ext cx="12192000" cy="6599801"/>
          </a:xfrm>
          <a:prstGeom prst="rect">
            <a:avLst/>
          </a:prstGeom>
        </p:spPr>
      </p:pic>
      <p:pic>
        <p:nvPicPr>
          <p:cNvPr id="4" name="Picture 3">
            <a:extLst>
              <a:ext uri="{FF2B5EF4-FFF2-40B4-BE49-F238E27FC236}">
                <a16:creationId xmlns:a16="http://schemas.microsoft.com/office/drawing/2014/main" id="{B15C545E-5541-4873-B9EB-5DAF226312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1CBE1C02-B73B-403C-858C-DA3C06077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A3BD4285-6ACB-4355-B9A4-8600ED81570A}"/>
              </a:ext>
            </a:extLst>
          </p:cNvPr>
          <p:cNvSpPr/>
          <p:nvPr/>
        </p:nvSpPr>
        <p:spPr>
          <a:xfrm>
            <a:off x="585221" y="21744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273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9E5FA4-C987-47B9-A523-ED6A594CF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12166600" cy="6858000"/>
          </a:xfrm>
          <a:prstGeom prst="rect">
            <a:avLst/>
          </a:prstGeom>
        </p:spPr>
      </p:pic>
      <p:pic>
        <p:nvPicPr>
          <p:cNvPr id="3" name="Picture 2">
            <a:extLst>
              <a:ext uri="{FF2B5EF4-FFF2-40B4-BE49-F238E27FC236}">
                <a16:creationId xmlns:a16="http://schemas.microsoft.com/office/drawing/2014/main" id="{9A14A57E-A895-4DF8-BD75-E29169AA0E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5C08B57-EB94-4F3B-9766-A10106315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859D93F0-2250-4214-A34E-FF09433E20BA}"/>
              </a:ext>
            </a:extLst>
          </p:cNvPr>
          <p:cNvSpPr/>
          <p:nvPr/>
        </p:nvSpPr>
        <p:spPr>
          <a:xfrm>
            <a:off x="8225738" y="2095151"/>
            <a:ext cx="1577723" cy="881437"/>
          </a:xfrm>
          <a:prstGeom prst="wedgeEllipseCallout">
            <a:avLst>
              <a:gd name="adj1" fmla="val -91879"/>
              <a:gd name="adj2" fmla="val 102184"/>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Checking for clearing of fields</a:t>
            </a:r>
          </a:p>
        </p:txBody>
      </p:sp>
    </p:spTree>
    <p:extLst>
      <p:ext uri="{BB962C8B-B14F-4D97-AF65-F5344CB8AC3E}">
        <p14:creationId xmlns:p14="http://schemas.microsoft.com/office/powerpoint/2010/main" val="166888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AB617D-4CC5-4380-BD2B-AF575A570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048" y="1137918"/>
            <a:ext cx="5753903" cy="4582164"/>
          </a:xfrm>
          <a:prstGeom prst="rect">
            <a:avLst/>
          </a:prstGeom>
        </p:spPr>
      </p:pic>
      <p:pic>
        <p:nvPicPr>
          <p:cNvPr id="3" name="Picture 2">
            <a:extLst>
              <a:ext uri="{FF2B5EF4-FFF2-40B4-BE49-F238E27FC236}">
                <a16:creationId xmlns:a16="http://schemas.microsoft.com/office/drawing/2014/main" id="{6933EC83-352E-4410-BE8E-85337CD8B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5B335D42-E46C-46EE-8B61-6DBEE405B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0990DCC4-5E95-44B1-88A1-22E2854A1725}"/>
              </a:ext>
            </a:extLst>
          </p:cNvPr>
          <p:cNvSpPr/>
          <p:nvPr/>
        </p:nvSpPr>
        <p:spPr>
          <a:xfrm>
            <a:off x="7273255" y="481461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peech Bubble: Oval 5">
            <a:extLst>
              <a:ext uri="{FF2B5EF4-FFF2-40B4-BE49-F238E27FC236}">
                <a16:creationId xmlns:a16="http://schemas.microsoft.com/office/drawing/2014/main" id="{58BF6EC3-C133-4645-A1F9-0A3599E634CB}"/>
              </a:ext>
            </a:extLst>
          </p:cNvPr>
          <p:cNvSpPr/>
          <p:nvPr/>
        </p:nvSpPr>
        <p:spPr>
          <a:xfrm>
            <a:off x="8603242" y="3814894"/>
            <a:ext cx="1577723" cy="881437"/>
          </a:xfrm>
          <a:prstGeom prst="wedgeEllipseCallout">
            <a:avLst>
              <a:gd name="adj1" fmla="val -91879"/>
              <a:gd name="adj2" fmla="val 102184"/>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Checking for quitting the form </a:t>
            </a:r>
          </a:p>
        </p:txBody>
      </p:sp>
    </p:spTree>
    <p:extLst>
      <p:ext uri="{BB962C8B-B14F-4D97-AF65-F5344CB8AC3E}">
        <p14:creationId xmlns:p14="http://schemas.microsoft.com/office/powerpoint/2010/main" val="339871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CE89F5-9935-4329-A80B-8E22BBE2EA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0646DDC3-2CAB-4002-ACC1-922A5BDF0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6061FB67-9181-4471-94B7-00E899B196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TextBox 5">
            <a:hlinkClick r:id="rId5" action="ppaction://hlinksldjump"/>
            <a:extLst>
              <a:ext uri="{FF2B5EF4-FFF2-40B4-BE49-F238E27FC236}">
                <a16:creationId xmlns:a16="http://schemas.microsoft.com/office/drawing/2014/main" id="{73A11F62-2A88-42D5-A0C8-518EA33B3140}"/>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342671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76FA9-F1DB-46A0-9403-063BA643783B}"/>
              </a:ext>
            </a:extLst>
          </p:cNvPr>
          <p:cNvSpPr>
            <a:spLocks noGrp="1"/>
          </p:cNvSpPr>
          <p:nvPr>
            <p:ph type="title"/>
          </p:nvPr>
        </p:nvSpPr>
        <p:spPr/>
        <p:txBody>
          <a:bodyPr/>
          <a:lstStyle/>
          <a:p>
            <a:r>
              <a:rPr lang="en-US" i="0" dirty="0">
                <a:solidFill>
                  <a:schemeClr val="accent4">
                    <a:lumMod val="75000"/>
                  </a:schemeClr>
                </a:solidFill>
                <a:effectLst/>
                <a:latin typeface="+mn-lt"/>
              </a:rPr>
              <a:t>Conclusion</a:t>
            </a:r>
            <a:br>
              <a:rPr lang="en-US" b="1" i="0" dirty="0">
                <a:effectLst/>
                <a:latin typeface="-apple-system"/>
              </a:rPr>
            </a:br>
            <a:endParaRPr lang="en-US" dirty="0"/>
          </a:p>
        </p:txBody>
      </p:sp>
      <p:sp>
        <p:nvSpPr>
          <p:cNvPr id="6" name="Content Placeholder 2">
            <a:extLst>
              <a:ext uri="{FF2B5EF4-FFF2-40B4-BE49-F238E27FC236}">
                <a16:creationId xmlns:a16="http://schemas.microsoft.com/office/drawing/2014/main" id="{91D862E6-19B1-487B-AF8C-EDC04DBFF316}"/>
              </a:ext>
            </a:extLst>
          </p:cNvPr>
          <p:cNvSpPr txBox="1">
            <a:spLocks/>
          </p:cNvSpPr>
          <p:nvPr/>
        </p:nvSpPr>
        <p:spPr>
          <a:xfrm>
            <a:off x="838199" y="1442908"/>
            <a:ext cx="10923165" cy="4454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50000"/>
                    <a:lumOff val="50000"/>
                  </a:schemeClr>
                </a:solidFill>
                <a:latin typeface="Helvetica Neue"/>
              </a:rPr>
              <a:t>For the User Forms the Tab Index had to be adjusted so that tab could be used effectively</a:t>
            </a:r>
          </a:p>
          <a:p>
            <a:endParaRPr lang="en-US" dirty="0">
              <a:solidFill>
                <a:schemeClr val="tx1">
                  <a:lumMod val="50000"/>
                  <a:lumOff val="50000"/>
                </a:schemeClr>
              </a:solidFill>
              <a:latin typeface="Helvetica Neue"/>
            </a:endParaRPr>
          </a:p>
          <a:p>
            <a:r>
              <a:rPr lang="en-US" dirty="0">
                <a:solidFill>
                  <a:schemeClr val="tx1">
                    <a:lumMod val="50000"/>
                    <a:lumOff val="50000"/>
                  </a:schemeClr>
                </a:solidFill>
                <a:latin typeface="Helvetica Neue"/>
              </a:rPr>
              <a:t>Used macro recording for one or two tasks to get the code to edit and use for our purpose</a:t>
            </a:r>
          </a:p>
          <a:p>
            <a:pPr marL="0" indent="0">
              <a:buNone/>
            </a:pPr>
            <a:r>
              <a:rPr lang="en-US" dirty="0">
                <a:solidFill>
                  <a:schemeClr val="tx1">
                    <a:lumMod val="50000"/>
                    <a:lumOff val="50000"/>
                  </a:schemeClr>
                </a:solidFill>
                <a:latin typeface="Helvetica Neue"/>
              </a:rPr>
              <a:t> </a:t>
            </a:r>
          </a:p>
          <a:p>
            <a:r>
              <a:rPr lang="en-US" dirty="0">
                <a:solidFill>
                  <a:schemeClr val="tx1">
                    <a:lumMod val="50000"/>
                    <a:lumOff val="50000"/>
                  </a:schemeClr>
                </a:solidFill>
                <a:latin typeface="Helvetica Neue"/>
              </a:rPr>
              <a:t>The learning experience was absorbing and fun.</a:t>
            </a:r>
          </a:p>
          <a:p>
            <a:pPr marL="0" indent="0">
              <a:buNone/>
            </a:pPr>
            <a:endParaRPr lang="en-US" dirty="0">
              <a:solidFill>
                <a:schemeClr val="accent2">
                  <a:lumMod val="50000"/>
                </a:schemeClr>
              </a:solidFill>
              <a:latin typeface="Helvetica Neue"/>
            </a:endParaRPr>
          </a:p>
        </p:txBody>
      </p:sp>
      <p:pic>
        <p:nvPicPr>
          <p:cNvPr id="9" name="Picture 8">
            <a:extLst>
              <a:ext uri="{FF2B5EF4-FFF2-40B4-BE49-F238E27FC236}">
                <a16:creationId xmlns:a16="http://schemas.microsoft.com/office/drawing/2014/main" id="{C34A181C-C67C-42A8-B47A-3E075DB9F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10" name="Picture 9">
            <a:extLst>
              <a:ext uri="{FF2B5EF4-FFF2-40B4-BE49-F238E27FC236}">
                <a16:creationId xmlns:a16="http://schemas.microsoft.com/office/drawing/2014/main" id="{4D7686D0-B95B-43CF-AC86-7203C4A2C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11" name="TextBox 10">
            <a:hlinkClick r:id="rId4" action="ppaction://hlinksldjump"/>
            <a:extLst>
              <a:ext uri="{FF2B5EF4-FFF2-40B4-BE49-F238E27FC236}">
                <a16:creationId xmlns:a16="http://schemas.microsoft.com/office/drawing/2014/main" id="{13091E9C-DB91-45D9-BEC7-8E85EBF6858E}"/>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383266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FAB090-E987-4F24-903C-0D5E46301DE3}"/>
              </a:ext>
            </a:extLst>
          </p:cNvPr>
          <p:cNvSpPr/>
          <p:nvPr/>
        </p:nvSpPr>
        <p:spPr>
          <a:xfrm>
            <a:off x="4449291" y="1465705"/>
            <a:ext cx="2253182"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dirty="0">
                <a:ln/>
                <a:solidFill>
                  <a:schemeClr val="accent4"/>
                </a:solidFill>
              </a:rPr>
              <a:t>Thanks</a:t>
            </a:r>
          </a:p>
        </p:txBody>
      </p:sp>
      <p:sp>
        <p:nvSpPr>
          <p:cNvPr id="9" name="Rectangle 8">
            <a:extLst>
              <a:ext uri="{FF2B5EF4-FFF2-40B4-BE49-F238E27FC236}">
                <a16:creationId xmlns:a16="http://schemas.microsoft.com/office/drawing/2014/main" id="{BCC25A87-4255-4E90-B47E-F07F1B915410}"/>
              </a:ext>
            </a:extLst>
          </p:cNvPr>
          <p:cNvSpPr/>
          <p:nvPr/>
        </p:nvSpPr>
        <p:spPr>
          <a:xfrm>
            <a:off x="3922791" y="2967335"/>
            <a:ext cx="3624967"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Questions ?</a:t>
            </a:r>
          </a:p>
        </p:txBody>
      </p:sp>
      <p:pic>
        <p:nvPicPr>
          <p:cNvPr id="10" name="Picture 9">
            <a:extLst>
              <a:ext uri="{FF2B5EF4-FFF2-40B4-BE49-F238E27FC236}">
                <a16:creationId xmlns:a16="http://schemas.microsoft.com/office/drawing/2014/main" id="{F3197446-04CC-497A-8415-C103F617C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11" name="Picture 10">
            <a:extLst>
              <a:ext uri="{FF2B5EF4-FFF2-40B4-BE49-F238E27FC236}">
                <a16:creationId xmlns:a16="http://schemas.microsoft.com/office/drawing/2014/main" id="{B203F970-4D70-42E0-9550-4E1825A63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12" name="TextBox 11">
            <a:hlinkClick r:id="rId4" action="ppaction://hlinksldjump"/>
            <a:extLst>
              <a:ext uri="{FF2B5EF4-FFF2-40B4-BE49-F238E27FC236}">
                <a16:creationId xmlns:a16="http://schemas.microsoft.com/office/drawing/2014/main" id="{88B788E3-E80B-4F88-BCA8-E24A4050C9F9}"/>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218768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1660DD-E584-47E9-9180-E8ABFC2B6F42}"/>
              </a:ext>
            </a:extLst>
          </p:cNvPr>
          <p:cNvPicPr>
            <a:picLocks noChangeAspect="1"/>
          </p:cNvPicPr>
          <p:nvPr/>
        </p:nvPicPr>
        <p:blipFill rotWithShape="1">
          <a:blip r:embed="rId2">
            <a:extLst>
              <a:ext uri="{28A0092B-C50C-407E-A947-70E740481C1C}">
                <a14:useLocalDpi xmlns:a14="http://schemas.microsoft.com/office/drawing/2010/main" val="0"/>
              </a:ext>
            </a:extLst>
          </a:blip>
          <a:srcRect t="7489"/>
          <a:stretch/>
        </p:blipFill>
        <p:spPr>
          <a:xfrm>
            <a:off x="0" y="0"/>
            <a:ext cx="12192000" cy="6742593"/>
          </a:xfrm>
          <a:prstGeom prst="rect">
            <a:avLst/>
          </a:prstGeom>
        </p:spPr>
      </p:pic>
      <p:pic>
        <p:nvPicPr>
          <p:cNvPr id="3" name="Picture 2">
            <a:extLst>
              <a:ext uri="{FF2B5EF4-FFF2-40B4-BE49-F238E27FC236}">
                <a16:creationId xmlns:a16="http://schemas.microsoft.com/office/drawing/2014/main" id="{874233F4-6C13-49B3-AE7D-61FD9C5CF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5A1B658B-1324-460F-8788-B093074E90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4C93DA2D-A52D-4FF8-B87A-122AFB7D3396}"/>
              </a:ext>
            </a:extLst>
          </p:cNvPr>
          <p:cNvSpPr/>
          <p:nvPr/>
        </p:nvSpPr>
        <p:spPr>
          <a:xfrm>
            <a:off x="1231173" y="5893265"/>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503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19155-B9CC-4BDE-B0E3-10DBF6AE9AE9}"/>
              </a:ext>
            </a:extLst>
          </p:cNvPr>
          <p:cNvPicPr>
            <a:picLocks noChangeAspect="1"/>
          </p:cNvPicPr>
          <p:nvPr/>
        </p:nvPicPr>
        <p:blipFill rotWithShape="1">
          <a:blip r:embed="rId2">
            <a:extLst>
              <a:ext uri="{28A0092B-C50C-407E-A947-70E740481C1C}">
                <a14:useLocalDpi xmlns:a14="http://schemas.microsoft.com/office/drawing/2010/main" val="0"/>
              </a:ext>
            </a:extLst>
          </a:blip>
          <a:srcRect b="5861"/>
          <a:stretch/>
        </p:blipFill>
        <p:spPr>
          <a:xfrm>
            <a:off x="0" y="129099"/>
            <a:ext cx="12192000" cy="6610377"/>
          </a:xfrm>
          <a:prstGeom prst="rect">
            <a:avLst/>
          </a:prstGeom>
        </p:spPr>
      </p:pic>
      <p:pic>
        <p:nvPicPr>
          <p:cNvPr id="4" name="Picture 3">
            <a:extLst>
              <a:ext uri="{FF2B5EF4-FFF2-40B4-BE49-F238E27FC236}">
                <a16:creationId xmlns:a16="http://schemas.microsoft.com/office/drawing/2014/main" id="{4AB68D1A-7250-4E77-B03B-ABDF340C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27E37A1D-4F41-4ADB-B850-F558DC45CA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D0E050BE-756A-400F-A916-84663B0EE74B}"/>
              </a:ext>
            </a:extLst>
          </p:cNvPr>
          <p:cNvSpPr/>
          <p:nvPr/>
        </p:nvSpPr>
        <p:spPr>
          <a:xfrm>
            <a:off x="524" y="43765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101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C0861E-104C-42F1-9CB4-C35BF27FB021}"/>
              </a:ext>
            </a:extLst>
          </p:cNvPr>
          <p:cNvSpPr>
            <a:spLocks noGrp="1"/>
          </p:cNvSpPr>
          <p:nvPr>
            <p:ph type="title"/>
          </p:nvPr>
        </p:nvSpPr>
        <p:spPr>
          <a:xfrm>
            <a:off x="804644" y="792964"/>
            <a:ext cx="10515600" cy="1325563"/>
          </a:xfrm>
        </p:spPr>
        <p:txBody>
          <a:bodyPr/>
          <a:lstStyle/>
          <a:p>
            <a:r>
              <a:rPr lang="en-US" dirty="0">
                <a:solidFill>
                  <a:schemeClr val="accent4">
                    <a:lumMod val="75000"/>
                  </a:schemeClr>
                </a:solidFill>
              </a:rPr>
              <a:t>Submitted by</a:t>
            </a:r>
          </a:p>
        </p:txBody>
      </p:sp>
      <p:sp>
        <p:nvSpPr>
          <p:cNvPr id="5" name="Content Placeholder 2">
            <a:extLst>
              <a:ext uri="{FF2B5EF4-FFF2-40B4-BE49-F238E27FC236}">
                <a16:creationId xmlns:a16="http://schemas.microsoft.com/office/drawing/2014/main" id="{82A74C8C-4F05-4499-BA88-B91EF0AC1413}"/>
              </a:ext>
            </a:extLst>
          </p:cNvPr>
          <p:cNvSpPr>
            <a:spLocks noGrp="1"/>
          </p:cNvSpPr>
          <p:nvPr>
            <p:ph idx="1"/>
          </p:nvPr>
        </p:nvSpPr>
        <p:spPr>
          <a:xfrm>
            <a:off x="838200" y="1456509"/>
            <a:ext cx="10515600" cy="4351338"/>
          </a:xfrm>
        </p:spPr>
        <p:txBody>
          <a:bodyPr/>
          <a:lstStyle/>
          <a:p>
            <a:pPr marL="0" indent="0" algn="l">
              <a:buNone/>
            </a:pPr>
            <a:endParaRPr lang="en-US" b="1" i="0" dirty="0">
              <a:effectLst/>
              <a:latin typeface="-apple-system"/>
            </a:endParaRPr>
          </a:p>
          <a:p>
            <a:pPr marL="0" indent="0" algn="l">
              <a:buNone/>
            </a:pPr>
            <a:r>
              <a:rPr lang="en-US" i="0" dirty="0">
                <a:solidFill>
                  <a:schemeClr val="accent2">
                    <a:lumMod val="50000"/>
                  </a:schemeClr>
                </a:solidFill>
                <a:effectLst/>
                <a:latin typeface="-apple-system"/>
              </a:rPr>
              <a:t>Mohammad Monjur-E-Elahi</a:t>
            </a:r>
          </a:p>
          <a:p>
            <a:pPr marL="0" indent="0" algn="l">
              <a:buNone/>
            </a:pPr>
            <a:r>
              <a:rPr lang="en-US" i="0" dirty="0">
                <a:solidFill>
                  <a:schemeClr val="accent2">
                    <a:lumMod val="50000"/>
                  </a:schemeClr>
                </a:solidFill>
                <a:effectLst/>
                <a:latin typeface="-apple-system"/>
              </a:rPr>
              <a:t>Course: </a:t>
            </a:r>
            <a:r>
              <a:rPr lang="en-US" b="0" i="0" dirty="0">
                <a:solidFill>
                  <a:schemeClr val="accent2">
                    <a:lumMod val="50000"/>
                  </a:schemeClr>
                </a:solidFill>
                <a:effectLst/>
                <a:latin typeface="Segoe UI" panose="020B0502040204020203" pitchFamily="34" charset="0"/>
              </a:rPr>
              <a:t>Microsoft Excel and VBA Programming [DSA02]</a:t>
            </a:r>
          </a:p>
          <a:p>
            <a:pPr marL="0" indent="0" algn="l">
              <a:buNone/>
            </a:pPr>
            <a:r>
              <a:rPr lang="en-US" i="0" dirty="0">
                <a:solidFill>
                  <a:schemeClr val="accent2">
                    <a:lumMod val="50000"/>
                  </a:schemeClr>
                </a:solidFill>
                <a:effectLst/>
                <a:latin typeface="-apple-system"/>
              </a:rPr>
              <a:t>Program: Data Science and Application - Advanced Diploma [6060]</a:t>
            </a:r>
          </a:p>
          <a:p>
            <a:pPr marL="0" indent="0" algn="l">
              <a:buNone/>
            </a:pPr>
            <a:r>
              <a:rPr lang="en-US" i="0" dirty="0">
                <a:solidFill>
                  <a:schemeClr val="accent2">
                    <a:lumMod val="50000"/>
                  </a:schemeClr>
                </a:solidFill>
                <a:effectLst/>
                <a:latin typeface="-apple-system"/>
              </a:rPr>
              <a:t>Metro College of Technology</a:t>
            </a:r>
          </a:p>
          <a:p>
            <a:pPr marL="0" indent="0" algn="l">
              <a:buNone/>
            </a:pPr>
            <a:r>
              <a:rPr lang="en-US" i="0" dirty="0">
                <a:solidFill>
                  <a:schemeClr val="accent2">
                    <a:lumMod val="50000"/>
                  </a:schemeClr>
                </a:solidFill>
                <a:effectLst/>
                <a:latin typeface="-apple-system"/>
              </a:rPr>
              <a:t>Date: 19 Aug, 2021</a:t>
            </a:r>
          </a:p>
          <a:p>
            <a:pPr marL="0" indent="0">
              <a:buNone/>
            </a:pPr>
            <a:endParaRPr lang="en-US" dirty="0"/>
          </a:p>
        </p:txBody>
      </p:sp>
      <p:pic>
        <p:nvPicPr>
          <p:cNvPr id="10" name="Picture 9">
            <a:extLst>
              <a:ext uri="{FF2B5EF4-FFF2-40B4-BE49-F238E27FC236}">
                <a16:creationId xmlns:a16="http://schemas.microsoft.com/office/drawing/2014/main" id="{379C2532-9088-42FF-898E-ECB71BE555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11" name="Picture 10">
            <a:extLst>
              <a:ext uri="{FF2B5EF4-FFF2-40B4-BE49-F238E27FC236}">
                <a16:creationId xmlns:a16="http://schemas.microsoft.com/office/drawing/2014/main" id="{C6D29F04-452D-4595-BDDA-95BE279723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1556955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AC09170-E656-4110-958C-5751DDD09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649" y="1900215"/>
            <a:ext cx="3696216" cy="3296110"/>
          </a:xfrm>
          <a:prstGeom prst="rect">
            <a:avLst/>
          </a:prstGeom>
        </p:spPr>
      </p:pic>
      <p:pic>
        <p:nvPicPr>
          <p:cNvPr id="10" name="Picture 9">
            <a:extLst>
              <a:ext uri="{FF2B5EF4-FFF2-40B4-BE49-F238E27FC236}">
                <a16:creationId xmlns:a16="http://schemas.microsoft.com/office/drawing/2014/main" id="{586C99B2-DF60-4CBC-A02F-3630976C9D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484" y="1900215"/>
            <a:ext cx="3696216" cy="3296110"/>
          </a:xfrm>
          <a:prstGeom prst="rect">
            <a:avLst/>
          </a:prstGeom>
        </p:spPr>
      </p:pic>
      <p:pic>
        <p:nvPicPr>
          <p:cNvPr id="4" name="Picture 3">
            <a:extLst>
              <a:ext uri="{FF2B5EF4-FFF2-40B4-BE49-F238E27FC236}">
                <a16:creationId xmlns:a16="http://schemas.microsoft.com/office/drawing/2014/main" id="{BBB71858-2983-4C20-B67E-A7EC554FA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60A95611-5CDD-4FFD-AD58-0D7B07CBC9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40722A75-EBEC-4638-AFBD-61620AE4E9CE}"/>
              </a:ext>
            </a:extLst>
          </p:cNvPr>
          <p:cNvSpPr/>
          <p:nvPr/>
        </p:nvSpPr>
        <p:spPr>
          <a:xfrm>
            <a:off x="7379638" y="392747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4976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99766-2322-4131-925B-A0533AF33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D167075F-6D6E-4395-99FC-76304F4BF4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56F58CD8-C40A-4D4E-B6A9-0BC49DED5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426160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41A31-D138-4AB0-A5E3-9D2B4AE0E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F459C0FD-C73C-41DE-A286-CE50980F7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9C13953C-B213-491A-A2B7-61CBBEA8D6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pic>
        <p:nvPicPr>
          <p:cNvPr id="5" name="Picture 4">
            <a:extLst>
              <a:ext uri="{FF2B5EF4-FFF2-40B4-BE49-F238E27FC236}">
                <a16:creationId xmlns:a16="http://schemas.microsoft.com/office/drawing/2014/main" id="{CEB81637-EB5A-4AFF-9CC1-4C5B6ED02A49}"/>
              </a:ext>
            </a:extLst>
          </p:cNvPr>
          <p:cNvPicPr>
            <a:picLocks noChangeAspect="1"/>
          </p:cNvPicPr>
          <p:nvPr/>
        </p:nvPicPr>
        <p:blipFill rotWithShape="1">
          <a:blip r:embed="rId5">
            <a:extLst>
              <a:ext uri="{28A0092B-C50C-407E-A947-70E740481C1C}">
                <a14:useLocalDpi xmlns:a14="http://schemas.microsoft.com/office/drawing/2010/main" val="0"/>
              </a:ext>
            </a:extLst>
          </a:blip>
          <a:srcRect l="88383" b="3546"/>
          <a:stretch/>
        </p:blipFill>
        <p:spPr>
          <a:xfrm>
            <a:off x="9756396" y="107017"/>
            <a:ext cx="2435603" cy="6618798"/>
          </a:xfrm>
          <a:prstGeom prst="rect">
            <a:avLst/>
          </a:prstGeom>
        </p:spPr>
      </p:pic>
      <p:sp>
        <p:nvSpPr>
          <p:cNvPr id="6" name="Oval 5">
            <a:extLst>
              <a:ext uri="{FF2B5EF4-FFF2-40B4-BE49-F238E27FC236}">
                <a16:creationId xmlns:a16="http://schemas.microsoft.com/office/drawing/2014/main" id="{F7F325FE-3620-49B2-8CF4-B32E9B8168E7}"/>
              </a:ext>
            </a:extLst>
          </p:cNvPr>
          <p:cNvSpPr/>
          <p:nvPr/>
        </p:nvSpPr>
        <p:spPr>
          <a:xfrm>
            <a:off x="9887946" y="521938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75AEE9A-5DB0-4F29-8F54-EC63E5F9C3D7}"/>
              </a:ext>
            </a:extLst>
          </p:cNvPr>
          <p:cNvSpPr/>
          <p:nvPr/>
        </p:nvSpPr>
        <p:spPr>
          <a:xfrm>
            <a:off x="11094864" y="521938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924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E279118-6F3A-4D1C-A117-457B04201C44}"/>
              </a:ext>
            </a:extLst>
          </p:cNvPr>
          <p:cNvPicPr>
            <a:picLocks noChangeAspect="1"/>
          </p:cNvPicPr>
          <p:nvPr/>
        </p:nvPicPr>
        <p:blipFill rotWithShape="1">
          <a:blip r:embed="rId2">
            <a:extLst>
              <a:ext uri="{28A0092B-C50C-407E-A947-70E740481C1C}">
                <a14:useLocalDpi xmlns:a14="http://schemas.microsoft.com/office/drawing/2010/main" val="0"/>
              </a:ext>
            </a:extLst>
          </a:blip>
          <a:srcRect l="41848"/>
          <a:stretch/>
        </p:blipFill>
        <p:spPr>
          <a:xfrm>
            <a:off x="0" y="0"/>
            <a:ext cx="12191999" cy="6857999"/>
          </a:xfrm>
          <a:prstGeom prst="rect">
            <a:avLst/>
          </a:prstGeom>
        </p:spPr>
      </p:pic>
      <p:pic>
        <p:nvPicPr>
          <p:cNvPr id="3" name="Picture 2">
            <a:extLst>
              <a:ext uri="{FF2B5EF4-FFF2-40B4-BE49-F238E27FC236}">
                <a16:creationId xmlns:a16="http://schemas.microsoft.com/office/drawing/2014/main" id="{4DC59A3B-FC1B-4603-9814-1996201553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9A986B7-67F0-4DEC-9E7A-16E6005E6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F5F147D2-2C7E-4FE3-AA50-1A0EECB1618C}"/>
              </a:ext>
            </a:extLst>
          </p:cNvPr>
          <p:cNvSpPr/>
          <p:nvPr/>
        </p:nvSpPr>
        <p:spPr>
          <a:xfrm>
            <a:off x="819447" y="275301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366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E009D9-BC60-458E-A65D-5E5B7F318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sp>
        <p:nvSpPr>
          <p:cNvPr id="3" name="Oval 2">
            <a:extLst>
              <a:ext uri="{FF2B5EF4-FFF2-40B4-BE49-F238E27FC236}">
                <a16:creationId xmlns:a16="http://schemas.microsoft.com/office/drawing/2014/main" id="{CC534368-A038-4359-83A8-5BE0925232C9}"/>
              </a:ext>
            </a:extLst>
          </p:cNvPr>
          <p:cNvSpPr/>
          <p:nvPr/>
        </p:nvSpPr>
        <p:spPr>
          <a:xfrm>
            <a:off x="10022170" y="5127102"/>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1402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3BE99-BAC0-4D2D-A32E-F92186B5A5E5}"/>
              </a:ext>
            </a:extLst>
          </p:cNvPr>
          <p:cNvPicPr>
            <a:picLocks noChangeAspect="1"/>
          </p:cNvPicPr>
          <p:nvPr/>
        </p:nvPicPr>
        <p:blipFill rotWithShape="1">
          <a:blip r:embed="rId2">
            <a:extLst>
              <a:ext uri="{28A0092B-C50C-407E-A947-70E740481C1C}">
                <a14:useLocalDpi xmlns:a14="http://schemas.microsoft.com/office/drawing/2010/main" val="0"/>
              </a:ext>
            </a:extLst>
          </a:blip>
          <a:srcRect l="41739"/>
          <a:stretch/>
        </p:blipFill>
        <p:spPr>
          <a:xfrm>
            <a:off x="0" y="0"/>
            <a:ext cx="12191999" cy="6857999"/>
          </a:xfrm>
          <a:prstGeom prst="rect">
            <a:avLst/>
          </a:prstGeom>
        </p:spPr>
      </p:pic>
      <p:pic>
        <p:nvPicPr>
          <p:cNvPr id="4" name="Picture 3">
            <a:extLst>
              <a:ext uri="{FF2B5EF4-FFF2-40B4-BE49-F238E27FC236}">
                <a16:creationId xmlns:a16="http://schemas.microsoft.com/office/drawing/2014/main" id="{808C9421-F756-4163-BECF-230B86D1DB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F8585ABB-BFC4-40F0-9655-7DC7D026E4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E38A2FC9-5A76-4A1B-8839-FFC7291CC8DB}"/>
              </a:ext>
            </a:extLst>
          </p:cNvPr>
          <p:cNvSpPr/>
          <p:nvPr/>
        </p:nvSpPr>
        <p:spPr>
          <a:xfrm>
            <a:off x="853003" y="336541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543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BF2B8-28C5-49FF-8BF9-9F26C4E68BC0}"/>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4" name="Picture 3">
            <a:extLst>
              <a:ext uri="{FF2B5EF4-FFF2-40B4-BE49-F238E27FC236}">
                <a16:creationId xmlns:a16="http://schemas.microsoft.com/office/drawing/2014/main" id="{402822D5-04E9-48BD-886D-2B16BD065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BB61A0DE-73B1-48CD-9F46-3B61D4EF6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C780225F-F6BC-471A-9FF5-B38D5D4A35B3}"/>
              </a:ext>
            </a:extLst>
          </p:cNvPr>
          <p:cNvSpPr/>
          <p:nvPr/>
        </p:nvSpPr>
        <p:spPr>
          <a:xfrm>
            <a:off x="696286" y="357513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789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52D66B-12FF-4E3F-A969-BD5B17EF7827}"/>
              </a:ext>
            </a:extLst>
          </p:cNvPr>
          <p:cNvPicPr>
            <a:picLocks noChangeAspect="1"/>
          </p:cNvPicPr>
          <p:nvPr/>
        </p:nvPicPr>
        <p:blipFill rotWithShape="1">
          <a:blip r:embed="rId2">
            <a:extLst>
              <a:ext uri="{28A0092B-C50C-407E-A947-70E740481C1C}">
                <a14:useLocalDpi xmlns:a14="http://schemas.microsoft.com/office/drawing/2010/main" val="0"/>
              </a:ext>
            </a:extLst>
          </a:blip>
          <a:srcRect l="41956"/>
          <a:stretch/>
        </p:blipFill>
        <p:spPr>
          <a:xfrm>
            <a:off x="0" y="0"/>
            <a:ext cx="12191999" cy="6857999"/>
          </a:xfrm>
          <a:prstGeom prst="rect">
            <a:avLst/>
          </a:prstGeom>
        </p:spPr>
      </p:pic>
      <p:pic>
        <p:nvPicPr>
          <p:cNvPr id="4" name="Picture 3">
            <a:extLst>
              <a:ext uri="{FF2B5EF4-FFF2-40B4-BE49-F238E27FC236}">
                <a16:creationId xmlns:a16="http://schemas.microsoft.com/office/drawing/2014/main" id="{86C249EE-F231-4709-8F55-C0370D7D7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5550C2BC-C941-423A-B4CF-ECEF1D216E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C1685FE4-5819-4E2E-8C31-839A6D02361A}"/>
              </a:ext>
            </a:extLst>
          </p:cNvPr>
          <p:cNvSpPr/>
          <p:nvPr/>
        </p:nvSpPr>
        <p:spPr>
          <a:xfrm>
            <a:off x="618112" y="365063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214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E2A4B-C526-452E-B157-26C2C4AD9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1972829E-0B37-4DA8-AEF0-0C2445D0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C6D2E0F4-DD6D-4B1B-8C0A-70543D410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282599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731C2D-A846-485B-90A7-DEA83D629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C85A8E2B-A8D3-46B6-BC5E-DE209DAEF6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5C6FD4B1-DFCB-477D-91FE-8141F3DE5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2D394E4-BBEC-4BE7-AADB-E3279864F96A}"/>
              </a:ext>
            </a:extLst>
          </p:cNvPr>
          <p:cNvSpPr/>
          <p:nvPr/>
        </p:nvSpPr>
        <p:spPr>
          <a:xfrm>
            <a:off x="9980225" y="401136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A301DFC-D23A-47C0-8ADB-9A54559F29EB}"/>
              </a:ext>
            </a:extLst>
          </p:cNvPr>
          <p:cNvSpPr/>
          <p:nvPr/>
        </p:nvSpPr>
        <p:spPr>
          <a:xfrm>
            <a:off x="10064115" y="506837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578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1E6304-5165-464E-A877-4586332675EE}"/>
              </a:ext>
            </a:extLst>
          </p:cNvPr>
          <p:cNvSpPr txBox="1"/>
          <p:nvPr/>
        </p:nvSpPr>
        <p:spPr>
          <a:xfrm>
            <a:off x="604008" y="563924"/>
            <a:ext cx="2508308" cy="584775"/>
          </a:xfrm>
          <a:prstGeom prst="rect">
            <a:avLst/>
          </a:prstGeom>
          <a:noFill/>
        </p:spPr>
        <p:txBody>
          <a:bodyPr wrap="square" rtlCol="0">
            <a:spAutoFit/>
          </a:bodyPr>
          <a:lstStyle/>
          <a:p>
            <a:r>
              <a:rPr lang="en-US" sz="3200" dirty="0">
                <a:solidFill>
                  <a:schemeClr val="accent4">
                    <a:lumMod val="75000"/>
                  </a:schemeClr>
                </a:solidFill>
              </a:rPr>
              <a:t>Phase 01</a:t>
            </a:r>
          </a:p>
        </p:txBody>
      </p:sp>
      <p:sp>
        <p:nvSpPr>
          <p:cNvPr id="5" name="TextBox 4">
            <a:hlinkClick r:id="rId2" action="ppaction://hlinksldjump"/>
            <a:extLst>
              <a:ext uri="{FF2B5EF4-FFF2-40B4-BE49-F238E27FC236}">
                <a16:creationId xmlns:a16="http://schemas.microsoft.com/office/drawing/2014/main" id="{CD143A58-ACFD-4E12-A047-3756CDDCF3F0}"/>
              </a:ext>
            </a:extLst>
          </p:cNvPr>
          <p:cNvSpPr txBox="1"/>
          <p:nvPr/>
        </p:nvSpPr>
        <p:spPr>
          <a:xfrm>
            <a:off x="964734" y="1245738"/>
            <a:ext cx="9110444" cy="369332"/>
          </a:xfrm>
          <a:prstGeom prst="rect">
            <a:avLst/>
          </a:prstGeom>
          <a:noFill/>
        </p:spPr>
        <p:txBody>
          <a:bodyPr wrap="square" rtlCol="0">
            <a:spAutoFit/>
          </a:bodyPr>
          <a:lstStyle/>
          <a:p>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For online retail data set create a bar chart from that data in excel file.</a:t>
            </a:r>
            <a:endParaRPr lang="en-US" dirty="0"/>
          </a:p>
        </p:txBody>
      </p:sp>
      <p:sp>
        <p:nvSpPr>
          <p:cNvPr id="6" name="TextBox 5">
            <a:hlinkClick r:id="rId3" action="ppaction://hlinksldjump"/>
            <a:extLst>
              <a:ext uri="{FF2B5EF4-FFF2-40B4-BE49-F238E27FC236}">
                <a16:creationId xmlns:a16="http://schemas.microsoft.com/office/drawing/2014/main" id="{1C09E8F4-059D-4FB1-B30D-4A7DDA289DB3}"/>
              </a:ext>
            </a:extLst>
          </p:cNvPr>
          <p:cNvSpPr txBox="1"/>
          <p:nvPr/>
        </p:nvSpPr>
        <p:spPr>
          <a:xfrm>
            <a:off x="964734" y="1694522"/>
            <a:ext cx="9110444" cy="369332"/>
          </a:xfrm>
          <a:prstGeom prst="rect">
            <a:avLst/>
          </a:prstGeom>
          <a:noFill/>
        </p:spPr>
        <p:txBody>
          <a:bodyPr wrap="square" rtlCol="0">
            <a:spAutoFit/>
          </a:bodyPr>
          <a:lstStyle/>
          <a:p>
            <a:r>
              <a:rPr lang="en-US" b="1" dirty="0">
                <a:solidFill>
                  <a:srgbClr val="000000"/>
                </a:solidFill>
                <a:latin typeface="Arial" panose="020B0604020202020204" pitchFamily="34" charset="0"/>
                <a:ea typeface="Times New Roman" panose="02020603050405020304" pitchFamily="18" charset="0"/>
                <a:cs typeface="Arial" panose="020B0604020202020204" pitchFamily="34" charset="0"/>
              </a:rPr>
              <a:t>2. </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For online retail data set create a pivot table and group data.</a:t>
            </a:r>
            <a:endParaRPr lang="en-US" dirty="0"/>
          </a:p>
        </p:txBody>
      </p:sp>
      <p:sp>
        <p:nvSpPr>
          <p:cNvPr id="8" name="TextBox 7">
            <a:hlinkClick r:id="rId4" action="ppaction://hlinksldjump"/>
            <a:extLst>
              <a:ext uri="{FF2B5EF4-FFF2-40B4-BE49-F238E27FC236}">
                <a16:creationId xmlns:a16="http://schemas.microsoft.com/office/drawing/2014/main" id="{8746BDFE-DB68-4101-AC5A-A807020602C4}"/>
              </a:ext>
            </a:extLst>
          </p:cNvPr>
          <p:cNvSpPr txBox="1"/>
          <p:nvPr/>
        </p:nvSpPr>
        <p:spPr>
          <a:xfrm>
            <a:off x="964733" y="1988353"/>
            <a:ext cx="11148970" cy="463075"/>
          </a:xfrm>
          <a:prstGeom prst="rect">
            <a:avLst/>
          </a:prstGeom>
          <a:noFill/>
        </p:spPr>
        <p:txBody>
          <a:bodyPr wrap="square">
            <a:spAutoFit/>
          </a:bodyPr>
          <a:lstStyle/>
          <a:p>
            <a:pPr marR="0" lvl="0">
              <a:lnSpc>
                <a:spcPct val="15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 Create a button and assign a macro to it that displays in message the current date.</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9" name="TextBox 8">
            <a:hlinkClick r:id="rId5" action="ppaction://hlinksldjump"/>
            <a:extLst>
              <a:ext uri="{FF2B5EF4-FFF2-40B4-BE49-F238E27FC236}">
                <a16:creationId xmlns:a16="http://schemas.microsoft.com/office/drawing/2014/main" id="{7180D572-60B5-49E3-8D78-0787555F31C3}"/>
              </a:ext>
            </a:extLst>
          </p:cNvPr>
          <p:cNvSpPr txBox="1"/>
          <p:nvPr/>
        </p:nvSpPr>
        <p:spPr>
          <a:xfrm>
            <a:off x="964733" y="2384316"/>
            <a:ext cx="11148970" cy="463075"/>
          </a:xfrm>
          <a:prstGeom prst="rect">
            <a:avLst/>
          </a:prstGeom>
          <a:noFill/>
        </p:spPr>
        <p:txBody>
          <a:bodyPr wrap="square">
            <a:spAutoFit/>
          </a:bodyPr>
          <a:lstStyle/>
          <a:p>
            <a:pPr marR="0" lvl="0">
              <a:lnSpc>
                <a:spcPct val="150000"/>
              </a:lnSpc>
              <a:spcBef>
                <a:spcPts val="0"/>
              </a:spcBef>
              <a:spcAft>
                <a:spcPts val="0"/>
              </a:spcAft>
            </a:pPr>
            <a:r>
              <a:rPr lang="en-US" sz="1800" b="1" dirty="0">
                <a:solidFill>
                  <a:srgbClr val="000000"/>
                </a:solidFill>
                <a:effectLst/>
                <a:latin typeface="Arial" panose="020B0604020202020204" pitchFamily="34" charset="0"/>
                <a:ea typeface="Calibri" panose="020F0502020204030204" pitchFamily="34" charset="0"/>
              </a:rPr>
              <a:t>4. Create a procedure that declares variables of type string and integer</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0" name="TextBox 9">
            <a:extLst>
              <a:ext uri="{FF2B5EF4-FFF2-40B4-BE49-F238E27FC236}">
                <a16:creationId xmlns:a16="http://schemas.microsoft.com/office/drawing/2014/main" id="{FA9CC254-59D1-49CE-9CD6-764FC596B5C2}"/>
              </a:ext>
            </a:extLst>
          </p:cNvPr>
          <p:cNvSpPr txBox="1"/>
          <p:nvPr/>
        </p:nvSpPr>
        <p:spPr>
          <a:xfrm>
            <a:off x="604008" y="2898642"/>
            <a:ext cx="2508308" cy="584775"/>
          </a:xfrm>
          <a:prstGeom prst="rect">
            <a:avLst/>
          </a:prstGeom>
          <a:noFill/>
        </p:spPr>
        <p:txBody>
          <a:bodyPr wrap="square" rtlCol="0">
            <a:spAutoFit/>
          </a:bodyPr>
          <a:lstStyle/>
          <a:p>
            <a:r>
              <a:rPr lang="en-US" sz="3200" dirty="0">
                <a:solidFill>
                  <a:schemeClr val="accent4">
                    <a:lumMod val="75000"/>
                  </a:schemeClr>
                </a:solidFill>
              </a:rPr>
              <a:t>Phase 02</a:t>
            </a:r>
          </a:p>
        </p:txBody>
      </p:sp>
      <p:sp>
        <p:nvSpPr>
          <p:cNvPr id="11" name="TextBox 10">
            <a:hlinkClick r:id="rId6" action="ppaction://hlinksldjump"/>
            <a:extLst>
              <a:ext uri="{FF2B5EF4-FFF2-40B4-BE49-F238E27FC236}">
                <a16:creationId xmlns:a16="http://schemas.microsoft.com/office/drawing/2014/main" id="{7AE2A65C-F8A6-4B85-AFB0-AF90A37B66D6}"/>
              </a:ext>
            </a:extLst>
          </p:cNvPr>
          <p:cNvSpPr txBox="1"/>
          <p:nvPr/>
        </p:nvSpPr>
        <p:spPr>
          <a:xfrm>
            <a:off x="964734" y="3316659"/>
            <a:ext cx="9110444" cy="463075"/>
          </a:xfrm>
          <a:prstGeom prst="rect">
            <a:avLst/>
          </a:prstGeom>
          <a:noFill/>
        </p:spPr>
        <p:txBody>
          <a:bodyPr wrap="square" rtlCol="0">
            <a:spAutoFit/>
          </a:bodyPr>
          <a:lstStyle/>
          <a:p>
            <a:pPr marR="0" lvl="0">
              <a:lnSpc>
                <a:spcPct val="15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1. Create a VBA procedure that changes the font color of table to bold.</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2" name="TextBox 11">
            <a:hlinkClick r:id="rId7" action="ppaction://hlinksldjump"/>
            <a:extLst>
              <a:ext uri="{FF2B5EF4-FFF2-40B4-BE49-F238E27FC236}">
                <a16:creationId xmlns:a16="http://schemas.microsoft.com/office/drawing/2014/main" id="{8F151B17-66A6-42CC-826A-87E1A5C9518B}"/>
              </a:ext>
            </a:extLst>
          </p:cNvPr>
          <p:cNvSpPr txBox="1"/>
          <p:nvPr/>
        </p:nvSpPr>
        <p:spPr>
          <a:xfrm>
            <a:off x="964733" y="3787337"/>
            <a:ext cx="10972800" cy="369332"/>
          </a:xfrm>
          <a:prstGeom prst="rect">
            <a:avLst/>
          </a:prstGeom>
          <a:noFill/>
        </p:spPr>
        <p:txBody>
          <a:bodyPr wrap="square" rtlCol="0">
            <a:spAutoFit/>
          </a:bodyPr>
          <a:lstStyle/>
          <a:p>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2. Create a VBA procedure that adds a yellow explanation column to right of table.</a:t>
            </a:r>
            <a:endParaRPr lang="en-US" b="1" dirty="0"/>
          </a:p>
        </p:txBody>
      </p:sp>
      <p:sp>
        <p:nvSpPr>
          <p:cNvPr id="13" name="TextBox 12">
            <a:hlinkClick r:id="rId8" action="ppaction://hlinksldjump"/>
            <a:extLst>
              <a:ext uri="{FF2B5EF4-FFF2-40B4-BE49-F238E27FC236}">
                <a16:creationId xmlns:a16="http://schemas.microsoft.com/office/drawing/2014/main" id="{3954030E-D4C6-467A-A709-916E2419DE8E}"/>
              </a:ext>
            </a:extLst>
          </p:cNvPr>
          <p:cNvSpPr txBox="1"/>
          <p:nvPr/>
        </p:nvSpPr>
        <p:spPr>
          <a:xfrm>
            <a:off x="964733" y="4101219"/>
            <a:ext cx="11148970" cy="463075"/>
          </a:xfrm>
          <a:prstGeom prst="rect">
            <a:avLst/>
          </a:prstGeom>
          <a:noFill/>
        </p:spPr>
        <p:txBody>
          <a:bodyPr wrap="square">
            <a:spAutoFit/>
          </a:bodyPr>
          <a:lstStyle/>
          <a:p>
            <a:pPr marR="0" lvl="0">
              <a:lnSpc>
                <a:spcPct val="15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3. Create a VBA procedure that uses loop.</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4" name="TextBox 13">
            <a:hlinkClick r:id="rId9" action="ppaction://hlinksldjump"/>
            <a:extLst>
              <a:ext uri="{FF2B5EF4-FFF2-40B4-BE49-F238E27FC236}">
                <a16:creationId xmlns:a16="http://schemas.microsoft.com/office/drawing/2014/main" id="{AD214B78-3BC1-4BE6-94DA-3B74F173F84C}"/>
              </a:ext>
            </a:extLst>
          </p:cNvPr>
          <p:cNvSpPr txBox="1"/>
          <p:nvPr/>
        </p:nvSpPr>
        <p:spPr>
          <a:xfrm>
            <a:off x="964733" y="4505571"/>
            <a:ext cx="11148970" cy="463075"/>
          </a:xfrm>
          <a:prstGeom prst="rect">
            <a:avLst/>
          </a:prstGeom>
          <a:noFill/>
        </p:spPr>
        <p:txBody>
          <a:bodyPr wrap="square">
            <a:spAutoFit/>
          </a:bodyPr>
          <a:lstStyle/>
          <a:p>
            <a:pPr marR="0" lvl="0">
              <a:lnSpc>
                <a:spcPct val="15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4. Create a message box that displays number of executions of one procedure.</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5" name="TextBox 14">
            <a:hlinkClick r:id="rId10" action="ppaction://hlinksldjump"/>
            <a:extLst>
              <a:ext uri="{FF2B5EF4-FFF2-40B4-BE49-F238E27FC236}">
                <a16:creationId xmlns:a16="http://schemas.microsoft.com/office/drawing/2014/main" id="{F9B830A0-36A0-44A4-92A4-756D0A35F470}"/>
              </a:ext>
            </a:extLst>
          </p:cNvPr>
          <p:cNvSpPr txBox="1"/>
          <p:nvPr/>
        </p:nvSpPr>
        <p:spPr>
          <a:xfrm>
            <a:off x="964733" y="4850879"/>
            <a:ext cx="11148970" cy="878574"/>
          </a:xfrm>
          <a:prstGeom prst="rect">
            <a:avLst/>
          </a:prstGeom>
          <a:noFill/>
        </p:spPr>
        <p:txBody>
          <a:bodyPr wrap="square">
            <a:spAutoFit/>
          </a:bodyPr>
          <a:lstStyle/>
          <a:p>
            <a:pPr>
              <a:lnSpc>
                <a:spcPct val="150000"/>
              </a:lnSpc>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5. Create a user Form that has two text boxes and a button to calculate sum and show it in a message box.</a:t>
            </a:r>
            <a:endParaRPr lang="en-US" sz="1800" dirty="0">
              <a:effectLst/>
              <a:latin typeface="Calibri" panose="020F0502020204030204" pitchFamily="34" charset="0"/>
              <a:ea typeface="Times New Roman" panose="02020603050405020304" pitchFamily="18" charset="0"/>
              <a:cs typeface="Arial" panose="020B0604020202020204" pitchFamily="34" charset="0"/>
            </a:endParaRPr>
          </a:p>
        </p:txBody>
      </p:sp>
      <p:sp>
        <p:nvSpPr>
          <p:cNvPr id="16" name="TextBox 15">
            <a:hlinkClick r:id="rId11" action="ppaction://hlinksldjump"/>
            <a:extLst>
              <a:ext uri="{FF2B5EF4-FFF2-40B4-BE49-F238E27FC236}">
                <a16:creationId xmlns:a16="http://schemas.microsoft.com/office/drawing/2014/main" id="{BE34059E-98E1-4A94-8494-0132C2C3E36F}"/>
              </a:ext>
            </a:extLst>
          </p:cNvPr>
          <p:cNvSpPr txBox="1"/>
          <p:nvPr/>
        </p:nvSpPr>
        <p:spPr>
          <a:xfrm>
            <a:off x="964733" y="5688449"/>
            <a:ext cx="11148970" cy="878574"/>
          </a:xfrm>
          <a:prstGeom prst="rect">
            <a:avLst/>
          </a:prstGeom>
          <a:noFill/>
        </p:spPr>
        <p:txBody>
          <a:bodyPr wrap="square">
            <a:spAutoFit/>
          </a:bodyPr>
          <a:lstStyle/>
          <a:p>
            <a:pPr marR="0" lvl="0">
              <a:lnSpc>
                <a:spcPct val="150000"/>
              </a:lnSpc>
              <a:spcBef>
                <a:spcPts val="0"/>
              </a:spcBef>
              <a:spcAft>
                <a:spcPts val="0"/>
              </a:spcAft>
            </a:pP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6. </a:t>
            </a:r>
            <a:r>
              <a:rPr lang="en-US" b="1" dirty="0">
                <a:solidFill>
                  <a:srgbClr val="000000"/>
                </a:solidFill>
                <a:latin typeface="Arial" panose="020B0604020202020204" pitchFamily="34" charset="0"/>
                <a:ea typeface="Times New Roman" panose="02020603050405020304" pitchFamily="18" charset="0"/>
                <a:cs typeface="Arial" panose="020B0604020202020204" pitchFamily="34" charset="0"/>
              </a:rPr>
              <a:t>C</a:t>
            </a:r>
            <a:r>
              <a:rPr lang="en-US" sz="1800" b="1"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reate a User Form in Excel VBA to get name, date of birth, gender, telephone number, email, and postal code from the user and store the value provided by the user in the worksheet.</a:t>
            </a:r>
            <a:endParaRPr lang="en-US" sz="1800" b="1" dirty="0">
              <a:effectLst/>
              <a:latin typeface="Calibri" panose="020F0502020204030204" pitchFamily="34" charset="0"/>
              <a:ea typeface="Times New Roman" panose="02020603050405020304" pitchFamily="18" charset="0"/>
              <a:cs typeface="Arial" panose="020B0604020202020204" pitchFamily="34" charset="0"/>
            </a:endParaRPr>
          </a:p>
        </p:txBody>
      </p:sp>
      <p:pic>
        <p:nvPicPr>
          <p:cNvPr id="17" name="Picture 16">
            <a:extLst>
              <a:ext uri="{FF2B5EF4-FFF2-40B4-BE49-F238E27FC236}">
                <a16:creationId xmlns:a16="http://schemas.microsoft.com/office/drawing/2014/main" id="{49C708D3-39E0-41D3-A6B8-ABB427F1EA0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18" name="Picture 17">
            <a:extLst>
              <a:ext uri="{FF2B5EF4-FFF2-40B4-BE49-F238E27FC236}">
                <a16:creationId xmlns:a16="http://schemas.microsoft.com/office/drawing/2014/main" id="{799CCD0D-A0BC-45E7-875D-D4C566BDDC7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19" name="TextBox 18">
            <a:hlinkClick r:id="rId14" action="ppaction://hlinksldjump"/>
            <a:extLst>
              <a:ext uri="{FF2B5EF4-FFF2-40B4-BE49-F238E27FC236}">
                <a16:creationId xmlns:a16="http://schemas.microsoft.com/office/drawing/2014/main" id="{0B355656-C97B-4375-A6FB-F35BFDE12165}"/>
              </a:ext>
            </a:extLst>
          </p:cNvPr>
          <p:cNvSpPr txBox="1"/>
          <p:nvPr/>
        </p:nvSpPr>
        <p:spPr>
          <a:xfrm>
            <a:off x="10503017" y="704675"/>
            <a:ext cx="964733" cy="369332"/>
          </a:xfrm>
          <a:prstGeom prst="rect">
            <a:avLst/>
          </a:prstGeom>
          <a:solidFill>
            <a:schemeClr val="accent6">
              <a:lumMod val="60000"/>
              <a:lumOff val="40000"/>
            </a:schemeClr>
          </a:solidFill>
          <a:ln>
            <a:noFill/>
          </a:ln>
          <a:effectLst>
            <a:softEdge rad="12700"/>
          </a:effectLst>
          <a:scene3d>
            <a:camera prst="orthographicFront">
              <a:rot lat="0" lon="0" rev="0"/>
            </a:camera>
            <a:lightRig rig="contrasting" dir="t">
              <a:rot lat="0" lon="0" rev="7800000"/>
            </a:lightRig>
          </a:scene3d>
          <a:sp3d>
            <a:bevelT w="139700" h="139700"/>
          </a:sp3d>
        </p:spPr>
        <p:txBody>
          <a:bodyPr wrap="square" rtlCol="0">
            <a:spAutoFit/>
          </a:bodyPr>
          <a:lstStyle/>
          <a:p>
            <a:r>
              <a:rPr lang="en-US" dirty="0"/>
              <a:t>THANKS</a:t>
            </a:r>
          </a:p>
        </p:txBody>
      </p:sp>
      <p:sp>
        <p:nvSpPr>
          <p:cNvPr id="20" name="TextBox 19">
            <a:hlinkClick r:id="rId15" action="ppaction://hlinksldjump"/>
            <a:extLst>
              <a:ext uri="{FF2B5EF4-FFF2-40B4-BE49-F238E27FC236}">
                <a16:creationId xmlns:a16="http://schemas.microsoft.com/office/drawing/2014/main" id="{D0002FB2-B862-46A2-9BAF-95C947FF5704}"/>
              </a:ext>
            </a:extLst>
          </p:cNvPr>
          <p:cNvSpPr txBox="1"/>
          <p:nvPr/>
        </p:nvSpPr>
        <p:spPr>
          <a:xfrm>
            <a:off x="10503017" y="1203223"/>
            <a:ext cx="964733" cy="369332"/>
          </a:xfrm>
          <a:prstGeom prst="rect">
            <a:avLst/>
          </a:prstGeom>
          <a:solidFill>
            <a:schemeClr val="accent2">
              <a:lumMod val="20000"/>
              <a:lumOff val="80000"/>
            </a:schemeClr>
          </a:solidFill>
          <a:ln>
            <a:noFill/>
          </a:ln>
          <a:effectLst>
            <a:softEdge rad="12700"/>
          </a:effectLst>
          <a:scene3d>
            <a:camera prst="orthographicFront">
              <a:rot lat="0" lon="0" rev="0"/>
            </a:camera>
            <a:lightRig rig="contrasting" dir="t">
              <a:rot lat="0" lon="0" rev="7800000"/>
            </a:lightRig>
          </a:scene3d>
          <a:sp3d>
            <a:bevelT w="139700" h="139700"/>
          </a:sp3d>
        </p:spPr>
        <p:txBody>
          <a:bodyPr wrap="square" rtlCol="0">
            <a:spAutoFit/>
          </a:bodyPr>
          <a:lstStyle/>
          <a:p>
            <a:r>
              <a:rPr lang="en-US" dirty="0"/>
              <a:t>CONCLU</a:t>
            </a:r>
          </a:p>
        </p:txBody>
      </p:sp>
    </p:spTree>
    <p:extLst>
      <p:ext uri="{BB962C8B-B14F-4D97-AF65-F5344CB8AC3E}">
        <p14:creationId xmlns:p14="http://schemas.microsoft.com/office/powerpoint/2010/main" val="24095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in)">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FC4C51-5BAD-4556-A3C0-F566505E105A}"/>
              </a:ext>
            </a:extLst>
          </p:cNvPr>
          <p:cNvPicPr>
            <a:picLocks noChangeAspect="1"/>
          </p:cNvPicPr>
          <p:nvPr/>
        </p:nvPicPr>
        <p:blipFill rotWithShape="1">
          <a:blip r:embed="rId2">
            <a:extLst>
              <a:ext uri="{28A0092B-C50C-407E-A947-70E740481C1C}">
                <a14:useLocalDpi xmlns:a14="http://schemas.microsoft.com/office/drawing/2010/main" val="0"/>
              </a:ext>
            </a:extLst>
          </a:blip>
          <a:srcRect l="41739"/>
          <a:stretch/>
        </p:blipFill>
        <p:spPr>
          <a:xfrm>
            <a:off x="0" y="0"/>
            <a:ext cx="12191999" cy="6857999"/>
          </a:xfrm>
          <a:prstGeom prst="rect">
            <a:avLst/>
          </a:prstGeom>
        </p:spPr>
      </p:pic>
      <p:pic>
        <p:nvPicPr>
          <p:cNvPr id="4" name="Picture 3">
            <a:extLst>
              <a:ext uri="{FF2B5EF4-FFF2-40B4-BE49-F238E27FC236}">
                <a16:creationId xmlns:a16="http://schemas.microsoft.com/office/drawing/2014/main" id="{EC902398-65FE-4743-A785-183F0FE5D3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108A5DA9-2833-4031-BC57-88BC1698BD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DF035C5-6723-4396-B22F-296049C30DED}"/>
              </a:ext>
            </a:extLst>
          </p:cNvPr>
          <p:cNvSpPr/>
          <p:nvPr/>
        </p:nvSpPr>
        <p:spPr>
          <a:xfrm>
            <a:off x="696286" y="120105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922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147162A-AFBA-4425-9193-C8B08C1B6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131B079F-99A5-4A61-983F-70567754E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21FB1009-FEEA-4499-97BC-925F773D00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115357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F24ADD-32E2-4AD8-8B16-FADFC8744DA9}"/>
              </a:ext>
            </a:extLst>
          </p:cNvPr>
          <p:cNvPicPr>
            <a:picLocks noChangeAspect="1"/>
          </p:cNvPicPr>
          <p:nvPr/>
        </p:nvPicPr>
        <p:blipFill rotWithShape="1">
          <a:blip r:embed="rId2">
            <a:extLst>
              <a:ext uri="{28A0092B-C50C-407E-A947-70E740481C1C}">
                <a14:useLocalDpi xmlns:a14="http://schemas.microsoft.com/office/drawing/2010/main" val="0"/>
              </a:ext>
            </a:extLst>
          </a:blip>
          <a:srcRect l="41848"/>
          <a:stretch/>
        </p:blipFill>
        <p:spPr>
          <a:xfrm>
            <a:off x="0" y="0"/>
            <a:ext cx="12191999" cy="6857999"/>
          </a:xfrm>
          <a:prstGeom prst="rect">
            <a:avLst/>
          </a:prstGeom>
        </p:spPr>
      </p:pic>
      <p:pic>
        <p:nvPicPr>
          <p:cNvPr id="4" name="Picture 3">
            <a:extLst>
              <a:ext uri="{FF2B5EF4-FFF2-40B4-BE49-F238E27FC236}">
                <a16:creationId xmlns:a16="http://schemas.microsoft.com/office/drawing/2014/main" id="{BBCCB6A8-16F4-4D34-A3FE-8AF00594A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FFFF2C88-3A2E-4E0A-916B-511877939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24D4797-6ABC-4A51-944F-82DA01BC55C0}"/>
              </a:ext>
            </a:extLst>
          </p:cNvPr>
          <p:cNvSpPr/>
          <p:nvPr/>
        </p:nvSpPr>
        <p:spPr>
          <a:xfrm>
            <a:off x="696286" y="1888951"/>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060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4ADC3-EC7B-47B3-8775-BE13B4C960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B3C1A191-E939-443D-99B7-E18448C9CC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9A5CB9D5-146E-4970-9611-4D2CA23E00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3C8B16EB-95B3-4291-ABD6-19692E98D393}"/>
              </a:ext>
            </a:extLst>
          </p:cNvPr>
          <p:cNvSpPr/>
          <p:nvPr/>
        </p:nvSpPr>
        <p:spPr>
          <a:xfrm>
            <a:off x="1121451" y="98294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001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D83F1B-985A-4C03-9179-14CBC0CEA58D}"/>
              </a:ext>
            </a:extLst>
          </p:cNvPr>
          <p:cNvPicPr>
            <a:picLocks noChangeAspect="1"/>
          </p:cNvPicPr>
          <p:nvPr/>
        </p:nvPicPr>
        <p:blipFill rotWithShape="1">
          <a:blip r:embed="rId2">
            <a:extLst>
              <a:ext uri="{28A0092B-C50C-407E-A947-70E740481C1C}">
                <a14:useLocalDpi xmlns:a14="http://schemas.microsoft.com/office/drawing/2010/main" val="0"/>
              </a:ext>
            </a:extLst>
          </a:blip>
          <a:srcRect l="41739"/>
          <a:stretch/>
        </p:blipFill>
        <p:spPr>
          <a:xfrm>
            <a:off x="0" y="0"/>
            <a:ext cx="12191999" cy="6857999"/>
          </a:xfrm>
          <a:prstGeom prst="rect">
            <a:avLst/>
          </a:prstGeom>
        </p:spPr>
      </p:pic>
      <p:pic>
        <p:nvPicPr>
          <p:cNvPr id="4" name="Picture 3">
            <a:extLst>
              <a:ext uri="{FF2B5EF4-FFF2-40B4-BE49-F238E27FC236}">
                <a16:creationId xmlns:a16="http://schemas.microsoft.com/office/drawing/2014/main" id="{28A47578-5BFC-4EEC-89F3-351EE6316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2AF1D79B-1876-4960-9AA1-897E75508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A7F61374-6DF0-4380-B8F9-9BC9921528BB}"/>
              </a:ext>
            </a:extLst>
          </p:cNvPr>
          <p:cNvSpPr/>
          <p:nvPr/>
        </p:nvSpPr>
        <p:spPr>
          <a:xfrm>
            <a:off x="1364732" y="164567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019FBD7-AD03-416E-AE52-691AA79C68B7}"/>
              </a:ext>
            </a:extLst>
          </p:cNvPr>
          <p:cNvSpPr/>
          <p:nvPr/>
        </p:nvSpPr>
        <p:spPr>
          <a:xfrm>
            <a:off x="3210310" y="253490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365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E63D88-2481-45A2-BC37-A467C7DF8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AF21384A-1224-48AD-8798-D878D762BB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9383CBB0-6386-49DF-B926-ED7985D39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259FFCD7-C0BD-4CCE-9851-E464ABDE6AE5}"/>
              </a:ext>
            </a:extLst>
          </p:cNvPr>
          <p:cNvSpPr/>
          <p:nvPr/>
        </p:nvSpPr>
        <p:spPr>
          <a:xfrm>
            <a:off x="1540901" y="148627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874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E46737-E0A3-4542-857F-C13736C3B090}"/>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4" name="Picture 3">
            <a:extLst>
              <a:ext uri="{FF2B5EF4-FFF2-40B4-BE49-F238E27FC236}">
                <a16:creationId xmlns:a16="http://schemas.microsoft.com/office/drawing/2014/main" id="{73F1EB31-22B1-4449-BA97-E506E2622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80628EF9-42A3-4C73-9C58-34ECB9D77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923B6CD-774D-4CB8-AA6D-7ED27CB70992}"/>
              </a:ext>
            </a:extLst>
          </p:cNvPr>
          <p:cNvSpPr/>
          <p:nvPr/>
        </p:nvSpPr>
        <p:spPr>
          <a:xfrm>
            <a:off x="475498" y="1553391"/>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5137A00-3C24-4F26-B9B8-C0CE7BF37F97}"/>
              </a:ext>
            </a:extLst>
          </p:cNvPr>
          <p:cNvSpPr/>
          <p:nvPr/>
        </p:nvSpPr>
        <p:spPr>
          <a:xfrm>
            <a:off x="1910016" y="291240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5428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75B07E-4CF1-4ACE-B04E-194E469DD8A0}"/>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4" name="Picture 3">
            <a:extLst>
              <a:ext uri="{FF2B5EF4-FFF2-40B4-BE49-F238E27FC236}">
                <a16:creationId xmlns:a16="http://schemas.microsoft.com/office/drawing/2014/main" id="{7A4229C1-B792-4349-B3FE-38DF070EA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73E86F45-4828-4372-9F7D-7B0D3B70B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123618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A0362A-BE6D-4079-BB0F-D1D5C87A32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66832718-5010-41F5-B41F-40F1DEC89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135E3593-6600-4305-93D6-9E95C9CF50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8D6395BF-CF4B-4E1D-9E4C-4FD53C2BE436}"/>
              </a:ext>
            </a:extLst>
          </p:cNvPr>
          <p:cNvSpPr/>
          <p:nvPr/>
        </p:nvSpPr>
        <p:spPr>
          <a:xfrm>
            <a:off x="1566068" y="156178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337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B543DC-7B5B-4A40-8A53-6672D8ACF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8336" y="151942"/>
            <a:ext cx="7535327" cy="6554115"/>
          </a:xfrm>
          <a:prstGeom prst="rect">
            <a:avLst/>
          </a:prstGeom>
        </p:spPr>
      </p:pic>
      <p:pic>
        <p:nvPicPr>
          <p:cNvPr id="4" name="Picture 3">
            <a:extLst>
              <a:ext uri="{FF2B5EF4-FFF2-40B4-BE49-F238E27FC236}">
                <a16:creationId xmlns:a16="http://schemas.microsoft.com/office/drawing/2014/main" id="{5F21147E-FB09-414E-9E2B-DA409BA6C2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DB7E8B91-AC7E-4008-8563-02E43BEBAD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TextBox 5">
            <a:hlinkClick r:id="rId5" action="ppaction://hlinksldjump"/>
            <a:extLst>
              <a:ext uri="{FF2B5EF4-FFF2-40B4-BE49-F238E27FC236}">
                <a16:creationId xmlns:a16="http://schemas.microsoft.com/office/drawing/2014/main" id="{137B00D8-D606-43F6-90FB-D1603F4147A0}"/>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2790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967409" y="2623930"/>
            <a:ext cx="10601739" cy="1200329"/>
          </a:xfrm>
          <a:prstGeom prst="rect">
            <a:avLst/>
          </a:prstGeom>
          <a:noFill/>
        </p:spPr>
        <p:txBody>
          <a:bodyPr wrap="square" rtlCol="0">
            <a:spAutoFit/>
          </a:bodyPr>
          <a:lstStyle/>
          <a:p>
            <a:pPr algn="ctr"/>
            <a:r>
              <a:rPr lang="en-US" sz="3600" b="1" dirty="0">
                <a:solidFill>
                  <a:schemeClr val="tx1">
                    <a:lumMod val="65000"/>
                    <a:lumOff val="35000"/>
                  </a:schemeClr>
                </a:solidFill>
                <a:latin typeface="Arial" panose="020B0604020202020204" pitchFamily="34" charset="0"/>
                <a:ea typeface="Calibri" panose="020F0502020204030204" pitchFamily="34" charset="0"/>
              </a:rPr>
              <a:t>C</a:t>
            </a:r>
            <a:r>
              <a:rPr lang="en-US" sz="3600" b="1" dirty="0">
                <a:solidFill>
                  <a:schemeClr val="tx1">
                    <a:lumMod val="65000"/>
                    <a:lumOff val="35000"/>
                  </a:schemeClr>
                </a:solidFill>
                <a:effectLst/>
                <a:latin typeface="Arial" panose="020B0604020202020204" pitchFamily="34" charset="0"/>
                <a:ea typeface="Calibri" panose="020F0502020204030204" pitchFamily="34" charset="0"/>
              </a:rPr>
              <a:t>reating a bar chart from the data for online retail data set in excel file</a:t>
            </a:r>
            <a:endParaRPr lang="en-US" sz="3600" dirty="0">
              <a:solidFill>
                <a:schemeClr val="tx1">
                  <a:lumMod val="65000"/>
                  <a:lumOff val="35000"/>
                </a:schemeClr>
              </a:solidFill>
            </a:endParaRPr>
          </a:p>
        </p:txBody>
      </p:sp>
      <p:pic>
        <p:nvPicPr>
          <p:cNvPr id="3" name="Picture 2">
            <a:extLst>
              <a:ext uri="{FF2B5EF4-FFF2-40B4-BE49-F238E27FC236}">
                <a16:creationId xmlns:a16="http://schemas.microsoft.com/office/drawing/2014/main" id="{A76E7FB3-091E-4431-85A3-09DAFF0D9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0705D29E-4CAE-4D49-B570-F6A020E41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5E65CC71-AB6D-40F1-8896-71CA5F3D59EE}"/>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411667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967409" y="2623930"/>
            <a:ext cx="10601739" cy="1754326"/>
          </a:xfrm>
          <a:prstGeom prst="rect">
            <a:avLst/>
          </a:prstGeom>
          <a:noFill/>
        </p:spPr>
        <p:txBody>
          <a:bodyPr wrap="square" rtlCol="0">
            <a:spAutoFit/>
          </a:bodyPr>
          <a:lstStyle/>
          <a:p>
            <a:pPr algn="ctr"/>
            <a:r>
              <a:rPr lang="en-US" sz="3600" b="1" dirty="0">
                <a:solidFill>
                  <a:schemeClr val="tx1">
                    <a:lumMod val="65000"/>
                    <a:lumOff val="35000"/>
                  </a:schemeClr>
                </a:solidFill>
                <a:effectLst/>
                <a:latin typeface="Arial" panose="020B0604020202020204" pitchFamily="34" charset="0"/>
                <a:ea typeface="Calibri" panose="020F0502020204030204" pitchFamily="34" charset="0"/>
              </a:rPr>
              <a:t>Creating a shape object or button and assign a macro to it that displays in message the current date</a:t>
            </a:r>
            <a:endParaRPr lang="en-US" sz="3600" dirty="0">
              <a:solidFill>
                <a:schemeClr val="tx1">
                  <a:lumMod val="65000"/>
                  <a:lumOff val="35000"/>
                </a:schemeClr>
              </a:solidFill>
            </a:endParaRPr>
          </a:p>
        </p:txBody>
      </p:sp>
      <p:pic>
        <p:nvPicPr>
          <p:cNvPr id="3" name="Picture 2">
            <a:extLst>
              <a:ext uri="{FF2B5EF4-FFF2-40B4-BE49-F238E27FC236}">
                <a16:creationId xmlns:a16="http://schemas.microsoft.com/office/drawing/2014/main" id="{84D6199A-A6B6-49BE-93D3-D125395D1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7D6027ED-B4AD-40E8-8CAB-335FC8C5FD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20F01031-472A-4D66-8179-AE244D96F9FD}"/>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19349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EE9BBB-BE72-42AD-A652-F64D4CEFBF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C30BE521-C79E-481D-82ED-798AE14BC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F9109A3C-9A08-49D9-86CC-6DBD0EC1D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160648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C3198C-978F-4B1A-92A0-EA20F6478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831638F5-8D04-42DB-95D3-2946EE33D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90467CB8-F35A-4804-B258-8A73431DB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4F523C00-77FA-47C1-882F-1B61CB3BB054}"/>
              </a:ext>
            </a:extLst>
          </p:cNvPr>
          <p:cNvSpPr/>
          <p:nvPr/>
        </p:nvSpPr>
        <p:spPr>
          <a:xfrm>
            <a:off x="3378089" y="11540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08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31E0E5-5250-4E69-A5A9-D9D55ECFC41E}"/>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3" name="Picture 2">
            <a:extLst>
              <a:ext uri="{FF2B5EF4-FFF2-40B4-BE49-F238E27FC236}">
                <a16:creationId xmlns:a16="http://schemas.microsoft.com/office/drawing/2014/main" id="{D3209F23-4589-4428-B416-3FDF7EAFC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9E28F62A-F888-418F-96A0-36D01508BB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469F77DF-7D64-4D99-8FC1-76F43A1A4D0B}"/>
              </a:ext>
            </a:extLst>
          </p:cNvPr>
          <p:cNvSpPr/>
          <p:nvPr/>
        </p:nvSpPr>
        <p:spPr>
          <a:xfrm>
            <a:off x="0" y="45443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7225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D35E3E-954C-4D6E-8105-8DA5A15D1C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94E11BCB-B647-45D4-9E6D-08F9E3E08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174BFB5A-59DC-42FC-B656-95A32F1D39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092673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6A51F2-66DE-4143-AB92-5B4DA1130FC0}"/>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3" name="Picture 2">
            <a:extLst>
              <a:ext uri="{FF2B5EF4-FFF2-40B4-BE49-F238E27FC236}">
                <a16:creationId xmlns:a16="http://schemas.microsoft.com/office/drawing/2014/main" id="{9D949D69-0645-474D-8314-2B0F2360E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1BDD8F4-ECC9-4B78-A0AE-062E0626D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680464C9-F8C8-47F0-ABBE-636312D53991}"/>
              </a:ext>
            </a:extLst>
          </p:cNvPr>
          <p:cNvSpPr/>
          <p:nvPr/>
        </p:nvSpPr>
        <p:spPr>
          <a:xfrm>
            <a:off x="2220409" y="131011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132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F506E0-65E5-4BA0-845A-188A9089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A6E60A40-CCC2-4234-B84F-7F2FD7BA5B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9F9825B-5944-4C50-ACBA-BB9E481E86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946789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A0895A-45A2-42A6-A70F-9E5348AA0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6365B100-49D4-401B-8804-51CE5FD6D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F7382DD4-C04C-4E19-958E-84021CF75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423167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AE0EE7-C2BF-481E-B7D9-A6712F1BEA6C}"/>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3" name="Picture 2">
            <a:extLst>
              <a:ext uri="{FF2B5EF4-FFF2-40B4-BE49-F238E27FC236}">
                <a16:creationId xmlns:a16="http://schemas.microsoft.com/office/drawing/2014/main" id="{A94EEDE0-8294-473C-8C2B-FEE3F4F1C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56ABB1F-CBD7-4A6C-A0F5-05FBC6B7A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5C34D7E4-C251-4CBE-90AC-616FC5D4A795}"/>
              </a:ext>
            </a:extLst>
          </p:cNvPr>
          <p:cNvSpPr/>
          <p:nvPr/>
        </p:nvSpPr>
        <p:spPr>
          <a:xfrm>
            <a:off x="1247286" y="11852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431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29AE32-73F4-4955-B386-821AE8634674}"/>
              </a:ext>
            </a:extLst>
          </p:cNvPr>
          <p:cNvPicPr>
            <a:picLocks noChangeAspect="1"/>
          </p:cNvPicPr>
          <p:nvPr/>
        </p:nvPicPr>
        <p:blipFill rotWithShape="1">
          <a:blip r:embed="rId2">
            <a:extLst>
              <a:ext uri="{28A0092B-C50C-407E-A947-70E740481C1C}">
                <a14:useLocalDpi xmlns:a14="http://schemas.microsoft.com/office/drawing/2010/main" val="0"/>
              </a:ext>
            </a:extLst>
          </a:blip>
          <a:srcRect l="41522"/>
          <a:stretch/>
        </p:blipFill>
        <p:spPr>
          <a:xfrm>
            <a:off x="0" y="0"/>
            <a:ext cx="12192000" cy="6857999"/>
          </a:xfrm>
          <a:prstGeom prst="rect">
            <a:avLst/>
          </a:prstGeom>
        </p:spPr>
      </p:pic>
      <p:pic>
        <p:nvPicPr>
          <p:cNvPr id="3" name="Picture 2">
            <a:extLst>
              <a:ext uri="{FF2B5EF4-FFF2-40B4-BE49-F238E27FC236}">
                <a16:creationId xmlns:a16="http://schemas.microsoft.com/office/drawing/2014/main" id="{5ED7D693-2404-42D2-8FBB-816A19D02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C925F63-AE51-41B8-ADC0-69D575973F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38D991D1-ADC3-4749-8E9A-9C88A1AB4D3F}"/>
              </a:ext>
            </a:extLst>
          </p:cNvPr>
          <p:cNvSpPr/>
          <p:nvPr/>
        </p:nvSpPr>
        <p:spPr>
          <a:xfrm>
            <a:off x="4695161" y="167922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735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3C0764-7ED1-4E2B-B9FC-0F7CBE5A0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099"/>
            <a:ext cx="12192000" cy="6599801"/>
          </a:xfrm>
          <a:prstGeom prst="rect">
            <a:avLst/>
          </a:prstGeom>
        </p:spPr>
      </p:pic>
      <p:pic>
        <p:nvPicPr>
          <p:cNvPr id="3" name="Picture 2">
            <a:extLst>
              <a:ext uri="{FF2B5EF4-FFF2-40B4-BE49-F238E27FC236}">
                <a16:creationId xmlns:a16="http://schemas.microsoft.com/office/drawing/2014/main" id="{9A66BBBE-5868-4AC6-8B7C-7FF4BF79B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E2E70A2-C753-468B-9E0A-0F257AE3C6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2" name="Oval 1">
            <a:extLst>
              <a:ext uri="{FF2B5EF4-FFF2-40B4-BE49-F238E27FC236}">
                <a16:creationId xmlns:a16="http://schemas.microsoft.com/office/drawing/2014/main" id="{26910FF5-4B78-41CE-B5D2-ADB95990E9E1}"/>
              </a:ext>
            </a:extLst>
          </p:cNvPr>
          <p:cNvSpPr/>
          <p:nvPr/>
        </p:nvSpPr>
        <p:spPr>
          <a:xfrm>
            <a:off x="101716" y="1578877"/>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281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C2E7FF-CDB5-4FB9-95B4-0C31BA3736B9}"/>
              </a:ext>
            </a:extLst>
          </p:cNvPr>
          <p:cNvPicPr>
            <a:picLocks noChangeAspect="1"/>
          </p:cNvPicPr>
          <p:nvPr/>
        </p:nvPicPr>
        <p:blipFill rotWithShape="1">
          <a:blip r:embed="rId2">
            <a:extLst>
              <a:ext uri="{28A0092B-C50C-407E-A947-70E740481C1C}">
                <a14:useLocalDpi xmlns:a14="http://schemas.microsoft.com/office/drawing/2010/main" val="0"/>
              </a:ext>
            </a:extLst>
          </a:blip>
          <a:srcRect l="41848"/>
          <a:stretch/>
        </p:blipFill>
        <p:spPr>
          <a:xfrm>
            <a:off x="0" y="0"/>
            <a:ext cx="12191999" cy="6857999"/>
          </a:xfrm>
          <a:prstGeom prst="rect">
            <a:avLst/>
          </a:prstGeom>
        </p:spPr>
      </p:pic>
      <p:pic>
        <p:nvPicPr>
          <p:cNvPr id="3" name="Picture 2">
            <a:extLst>
              <a:ext uri="{FF2B5EF4-FFF2-40B4-BE49-F238E27FC236}">
                <a16:creationId xmlns:a16="http://schemas.microsoft.com/office/drawing/2014/main" id="{48BAE1AB-6C01-419A-8E03-E859A8AA72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F5F4A2D-BEF6-4DA4-9E1A-8CB54B96BA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6D1FB977-5CD6-45C7-A661-2DD5AEA016D3}"/>
              </a:ext>
            </a:extLst>
          </p:cNvPr>
          <p:cNvSpPr/>
          <p:nvPr/>
        </p:nvSpPr>
        <p:spPr>
          <a:xfrm>
            <a:off x="6095999" y="2971131"/>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248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154630-7BE2-428A-AD03-9B6A0E320126}"/>
              </a:ext>
            </a:extLst>
          </p:cNvPr>
          <p:cNvPicPr>
            <a:picLocks noChangeAspect="1"/>
          </p:cNvPicPr>
          <p:nvPr/>
        </p:nvPicPr>
        <p:blipFill rotWithShape="1">
          <a:blip r:embed="rId2">
            <a:extLst>
              <a:ext uri="{28A0092B-C50C-407E-A947-70E740481C1C}">
                <a14:useLocalDpi xmlns:a14="http://schemas.microsoft.com/office/drawing/2010/main" val="0"/>
              </a:ext>
            </a:extLst>
          </a:blip>
          <a:srcRect l="41739"/>
          <a:stretch/>
        </p:blipFill>
        <p:spPr>
          <a:xfrm>
            <a:off x="0" y="0"/>
            <a:ext cx="12191999" cy="6857999"/>
          </a:xfrm>
          <a:prstGeom prst="rect">
            <a:avLst/>
          </a:prstGeom>
        </p:spPr>
      </p:pic>
      <p:pic>
        <p:nvPicPr>
          <p:cNvPr id="3" name="Picture 2">
            <a:extLst>
              <a:ext uri="{FF2B5EF4-FFF2-40B4-BE49-F238E27FC236}">
                <a16:creationId xmlns:a16="http://schemas.microsoft.com/office/drawing/2014/main" id="{7CB7722B-1E54-4DE8-A32B-EBD8FF0C0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87832F56-DE14-412D-A102-7595D74D8C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4C14A9E3-D591-4F97-9CF4-77C69A6A2CF6}"/>
              </a:ext>
            </a:extLst>
          </p:cNvPr>
          <p:cNvSpPr/>
          <p:nvPr/>
        </p:nvSpPr>
        <p:spPr>
          <a:xfrm>
            <a:off x="2346244" y="36512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543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9BD697-F08B-463D-954C-3BDC71B8FD84}"/>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3" name="Picture 2">
            <a:extLst>
              <a:ext uri="{FF2B5EF4-FFF2-40B4-BE49-F238E27FC236}">
                <a16:creationId xmlns:a16="http://schemas.microsoft.com/office/drawing/2014/main" id="{0C896D76-8496-4CCD-856E-CA82684B0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265173D8-9B4C-4B6E-9896-2ED6238E8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540A1D39-7AA8-49F7-A3B9-D2F320A9F701}"/>
              </a:ext>
            </a:extLst>
          </p:cNvPr>
          <p:cNvSpPr/>
          <p:nvPr/>
        </p:nvSpPr>
        <p:spPr>
          <a:xfrm>
            <a:off x="953671" y="182183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570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B4636C-F2E7-4E24-A820-683B463441E9}"/>
              </a:ext>
            </a:extLst>
          </p:cNvPr>
          <p:cNvPicPr>
            <a:picLocks noChangeAspect="1"/>
          </p:cNvPicPr>
          <p:nvPr/>
        </p:nvPicPr>
        <p:blipFill rotWithShape="1">
          <a:blip r:embed="rId2">
            <a:extLst>
              <a:ext uri="{28A0092B-C50C-407E-A947-70E740481C1C}">
                <a14:useLocalDpi xmlns:a14="http://schemas.microsoft.com/office/drawing/2010/main" val="0"/>
              </a:ext>
            </a:extLst>
          </a:blip>
          <a:srcRect l="41631"/>
          <a:stretch/>
        </p:blipFill>
        <p:spPr>
          <a:xfrm>
            <a:off x="0" y="0"/>
            <a:ext cx="12191999" cy="6857999"/>
          </a:xfrm>
          <a:prstGeom prst="rect">
            <a:avLst/>
          </a:prstGeom>
        </p:spPr>
      </p:pic>
      <p:pic>
        <p:nvPicPr>
          <p:cNvPr id="3" name="Picture 2">
            <a:extLst>
              <a:ext uri="{FF2B5EF4-FFF2-40B4-BE49-F238E27FC236}">
                <a16:creationId xmlns:a16="http://schemas.microsoft.com/office/drawing/2014/main" id="{66631D7C-911C-4B21-AA72-86DEF1B5A0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642BB5C7-CDA8-45DA-8D36-66661F7158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8AC0AA8E-E677-4B77-B65E-5C2E5550D76C}"/>
              </a:ext>
            </a:extLst>
          </p:cNvPr>
          <p:cNvSpPr/>
          <p:nvPr/>
        </p:nvSpPr>
        <p:spPr>
          <a:xfrm>
            <a:off x="5198500" y="223289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6565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F2509A-1259-4CAF-9388-0D81E804DC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9F3367A1-6217-4F6D-9160-632134E8FA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1EF7A034-3EA4-43E0-BA77-BCEF8189A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52154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598B1C-9493-4F98-BE22-D0A8E291CB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68DE5913-9DEA-4E26-85F7-6F11FD16A7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397F487-F2AC-47C6-B832-8CFB2E45F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653268CE-EA28-4DAA-97DE-816B637F6006}"/>
              </a:ext>
            </a:extLst>
          </p:cNvPr>
          <p:cNvSpPr/>
          <p:nvPr/>
        </p:nvSpPr>
        <p:spPr>
          <a:xfrm>
            <a:off x="1096284" y="194767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705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28EBA-CE5B-48C1-AE4C-338C7F24B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7E72B2AE-3FA1-46BD-BDBE-2DFCE65B7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7EA3CFEA-7CB5-48EC-8103-8CE32F21D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BA41114F-4421-4657-AA31-401D721D80E6}"/>
              </a:ext>
            </a:extLst>
          </p:cNvPr>
          <p:cNvSpPr/>
          <p:nvPr/>
        </p:nvSpPr>
        <p:spPr>
          <a:xfrm>
            <a:off x="970449" y="1964452"/>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54818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FB058-C9AA-43A2-A36C-076C5A12898F}"/>
              </a:ext>
            </a:extLst>
          </p:cNvPr>
          <p:cNvPicPr>
            <a:picLocks noChangeAspect="1"/>
          </p:cNvPicPr>
          <p:nvPr/>
        </p:nvPicPr>
        <p:blipFill rotWithShape="1">
          <a:blip r:embed="rId2">
            <a:extLst>
              <a:ext uri="{28A0092B-C50C-407E-A947-70E740481C1C}">
                <a14:useLocalDpi xmlns:a14="http://schemas.microsoft.com/office/drawing/2010/main" val="0"/>
              </a:ext>
            </a:extLst>
          </a:blip>
          <a:srcRect l="41739"/>
          <a:stretch/>
        </p:blipFill>
        <p:spPr>
          <a:xfrm>
            <a:off x="0" y="0"/>
            <a:ext cx="12191999" cy="6857999"/>
          </a:xfrm>
          <a:prstGeom prst="rect">
            <a:avLst/>
          </a:prstGeom>
        </p:spPr>
      </p:pic>
      <p:pic>
        <p:nvPicPr>
          <p:cNvPr id="4" name="Picture 3">
            <a:extLst>
              <a:ext uri="{FF2B5EF4-FFF2-40B4-BE49-F238E27FC236}">
                <a16:creationId xmlns:a16="http://schemas.microsoft.com/office/drawing/2014/main" id="{2A198032-434B-42F0-85D7-6B7A1E9AB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1B2DCEE3-A6E0-40CA-8F1F-CA33B9A21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09D8B28-C029-4845-9440-5E002E79DF6D}"/>
              </a:ext>
            </a:extLst>
          </p:cNvPr>
          <p:cNvSpPr/>
          <p:nvPr/>
        </p:nvSpPr>
        <p:spPr>
          <a:xfrm>
            <a:off x="6095999" y="2971131"/>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hlinkClick r:id="rId5" action="ppaction://hlinksldjump"/>
            <a:extLst>
              <a:ext uri="{FF2B5EF4-FFF2-40B4-BE49-F238E27FC236}">
                <a16:creationId xmlns:a16="http://schemas.microsoft.com/office/drawing/2014/main" id="{5B23F3E0-0D54-4434-ABBA-EDB71EB46C96}"/>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418388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967409" y="2623930"/>
            <a:ext cx="10601739" cy="1200329"/>
          </a:xfrm>
          <a:prstGeom prst="rect">
            <a:avLst/>
          </a:prstGeom>
          <a:noFill/>
        </p:spPr>
        <p:txBody>
          <a:bodyPr wrap="square" rtlCol="0">
            <a:spAutoFit/>
          </a:bodyPr>
          <a:lstStyle/>
          <a:p>
            <a:pPr algn="ctr"/>
            <a:r>
              <a:rPr lang="en-US" sz="3600" b="1" dirty="0">
                <a:solidFill>
                  <a:schemeClr val="tx1">
                    <a:lumMod val="50000"/>
                    <a:lumOff val="50000"/>
                  </a:schemeClr>
                </a:solidFill>
                <a:effectLst/>
                <a:latin typeface="Arial" panose="020B0604020202020204" pitchFamily="34" charset="0"/>
                <a:ea typeface="Calibri" panose="020F0502020204030204" pitchFamily="34" charset="0"/>
              </a:rPr>
              <a:t>Creating a procedure that declares variables of type string and integer</a:t>
            </a:r>
            <a:endParaRPr lang="en-US" sz="3600" dirty="0">
              <a:solidFill>
                <a:schemeClr val="tx1">
                  <a:lumMod val="50000"/>
                  <a:lumOff val="50000"/>
                </a:schemeClr>
              </a:solidFill>
            </a:endParaRPr>
          </a:p>
        </p:txBody>
      </p:sp>
      <p:pic>
        <p:nvPicPr>
          <p:cNvPr id="3" name="Picture 2">
            <a:extLst>
              <a:ext uri="{FF2B5EF4-FFF2-40B4-BE49-F238E27FC236}">
                <a16:creationId xmlns:a16="http://schemas.microsoft.com/office/drawing/2014/main" id="{10AE8BA8-30B8-45C7-A2F6-3E007912A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CF4E593-959E-4E1D-A26C-FB19F8FC2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2238ACBD-2C3A-4E5C-BEEC-729A619F64B4}"/>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336980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2BA3D9-92A5-4DEA-AF67-5ADC44E25F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ECFA3B3C-5DAC-4722-AB43-7F0A90D22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4FFE4A19-067A-42F2-822F-52848B4761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79325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F4716B-F627-416D-AED7-0F0073FED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099"/>
            <a:ext cx="12192000" cy="6599801"/>
          </a:xfrm>
          <a:prstGeom prst="rect">
            <a:avLst/>
          </a:prstGeom>
        </p:spPr>
      </p:pic>
      <p:pic>
        <p:nvPicPr>
          <p:cNvPr id="4" name="Picture 3">
            <a:extLst>
              <a:ext uri="{FF2B5EF4-FFF2-40B4-BE49-F238E27FC236}">
                <a16:creationId xmlns:a16="http://schemas.microsoft.com/office/drawing/2014/main" id="{CBE466DC-7316-4F1C-9AEF-03CC99FB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8722EFE4-1DC1-4072-87E1-A5D19A6540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A4536C75-5601-4171-94A6-2354088CCB12}"/>
              </a:ext>
            </a:extLst>
          </p:cNvPr>
          <p:cNvSpPr/>
          <p:nvPr/>
        </p:nvSpPr>
        <p:spPr>
          <a:xfrm>
            <a:off x="588278" y="21744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48104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8874A1-127A-4FDE-8D15-5694AA584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AF06277E-6D6E-42A8-B0CF-F6509A81F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659C1DD1-1567-41DD-B446-DDA73E0582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7F527931-AE64-4728-8406-32C82180325F}"/>
              </a:ext>
            </a:extLst>
          </p:cNvPr>
          <p:cNvSpPr/>
          <p:nvPr/>
        </p:nvSpPr>
        <p:spPr>
          <a:xfrm>
            <a:off x="3361312" y="303432"/>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433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CAE4304-6957-4F66-8619-ADDA52308D91}"/>
              </a:ext>
            </a:extLst>
          </p:cNvPr>
          <p:cNvPicPr>
            <a:picLocks noChangeAspect="1"/>
          </p:cNvPicPr>
          <p:nvPr/>
        </p:nvPicPr>
        <p:blipFill rotWithShape="1">
          <a:blip r:embed="rId2">
            <a:extLst>
              <a:ext uri="{28A0092B-C50C-407E-A947-70E740481C1C}">
                <a14:useLocalDpi xmlns:a14="http://schemas.microsoft.com/office/drawing/2010/main" val="0"/>
              </a:ext>
            </a:extLst>
          </a:blip>
          <a:srcRect l="41848"/>
          <a:stretch/>
        </p:blipFill>
        <p:spPr>
          <a:xfrm>
            <a:off x="0" y="0"/>
            <a:ext cx="12191999" cy="6857999"/>
          </a:xfrm>
          <a:prstGeom prst="rect">
            <a:avLst/>
          </a:prstGeom>
        </p:spPr>
      </p:pic>
      <p:pic>
        <p:nvPicPr>
          <p:cNvPr id="3" name="Picture 2">
            <a:extLst>
              <a:ext uri="{FF2B5EF4-FFF2-40B4-BE49-F238E27FC236}">
                <a16:creationId xmlns:a16="http://schemas.microsoft.com/office/drawing/2014/main" id="{46611546-B413-4D18-8BD2-017902B14D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82053D9B-AC63-4F8A-A6E8-2D55E41AF3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BEC0496D-CFAD-4B3E-B356-8871FE48CF8A}"/>
              </a:ext>
            </a:extLst>
          </p:cNvPr>
          <p:cNvSpPr/>
          <p:nvPr/>
        </p:nvSpPr>
        <p:spPr>
          <a:xfrm>
            <a:off x="0" y="42926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4932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42BA91-EFD5-4F1B-AAA3-9222E55246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99F7EEED-CD9B-4ACF-AC24-58CDB6C64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2817505-0139-44CC-82DC-8D4F130BF6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21251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1CD006F-93FB-4469-BAAB-37F3E71F07CC}"/>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3" name="Picture 2">
            <a:extLst>
              <a:ext uri="{FF2B5EF4-FFF2-40B4-BE49-F238E27FC236}">
                <a16:creationId xmlns:a16="http://schemas.microsoft.com/office/drawing/2014/main" id="{BDB6B635-3A94-4A37-934F-9662995E9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2B8E9A11-81FA-4E28-9C06-9E564A38D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D8C1FAFE-AEC2-4DFA-863A-FEA0F647F0A5}"/>
              </a:ext>
            </a:extLst>
          </p:cNvPr>
          <p:cNvSpPr/>
          <p:nvPr/>
        </p:nvSpPr>
        <p:spPr>
          <a:xfrm>
            <a:off x="2346244" y="135205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6881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38F8BC-B675-484A-BE12-07372AF80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A102EA35-781B-4268-85F3-E3C78879A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27F753A8-B619-4DFB-9255-67915657A9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4113107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125155-A93C-4F01-8BFF-0E3BEAC29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77215A0D-DDFB-458F-B96D-AB29B145F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990E3BA6-13F7-4621-8A08-54CBCB0C76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A25DFBB2-5AA5-441C-B174-3AA1FCED0FC8}"/>
              </a:ext>
            </a:extLst>
          </p:cNvPr>
          <p:cNvSpPr/>
          <p:nvPr/>
        </p:nvSpPr>
        <p:spPr>
          <a:xfrm>
            <a:off x="6509857" y="1012525"/>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String and Integer declared</a:t>
            </a:r>
          </a:p>
        </p:txBody>
      </p:sp>
    </p:spTree>
    <p:extLst>
      <p:ext uri="{BB962C8B-B14F-4D97-AF65-F5344CB8AC3E}">
        <p14:creationId xmlns:p14="http://schemas.microsoft.com/office/powerpoint/2010/main" val="253882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BF952D-9194-425E-85A4-9637EBB7B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464129F1-4CCA-40C4-B782-5F0EDB4E2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DDB61D0B-76AE-467A-8D78-A858DCC31E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DADCF54B-BD73-4388-8697-F82646B510B9}"/>
              </a:ext>
            </a:extLst>
          </p:cNvPr>
          <p:cNvSpPr/>
          <p:nvPr/>
        </p:nvSpPr>
        <p:spPr>
          <a:xfrm>
            <a:off x="1247286" y="21744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209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005298-FF80-4AB0-B6A2-5B3109C32815}"/>
              </a:ext>
            </a:extLst>
          </p:cNvPr>
          <p:cNvPicPr>
            <a:picLocks noChangeAspect="1"/>
          </p:cNvPicPr>
          <p:nvPr/>
        </p:nvPicPr>
        <p:blipFill rotWithShape="1">
          <a:blip r:embed="rId2">
            <a:extLst>
              <a:ext uri="{28A0092B-C50C-407E-A947-70E740481C1C}">
                <a14:useLocalDpi xmlns:a14="http://schemas.microsoft.com/office/drawing/2010/main" val="0"/>
              </a:ext>
            </a:extLst>
          </a:blip>
          <a:srcRect l="41739"/>
          <a:stretch/>
        </p:blipFill>
        <p:spPr>
          <a:xfrm>
            <a:off x="0" y="0"/>
            <a:ext cx="12191999" cy="6857999"/>
          </a:xfrm>
          <a:prstGeom prst="rect">
            <a:avLst/>
          </a:prstGeom>
        </p:spPr>
      </p:pic>
      <p:pic>
        <p:nvPicPr>
          <p:cNvPr id="3" name="Picture 2">
            <a:extLst>
              <a:ext uri="{FF2B5EF4-FFF2-40B4-BE49-F238E27FC236}">
                <a16:creationId xmlns:a16="http://schemas.microsoft.com/office/drawing/2014/main" id="{37654765-3F2D-458E-A97B-9AE17DDA6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8DB8E32-AB99-436F-BE70-544A7662E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F2460FEF-851D-49C9-B09C-40CE32292A09}"/>
              </a:ext>
            </a:extLst>
          </p:cNvPr>
          <p:cNvSpPr/>
          <p:nvPr/>
        </p:nvSpPr>
        <p:spPr>
          <a:xfrm>
            <a:off x="5919954" y="292079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055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650CB6-D119-4FB0-863E-5EBCF8105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9966" y="2080591"/>
            <a:ext cx="3445564" cy="2043831"/>
          </a:xfrm>
          <a:prstGeom prst="rect">
            <a:avLst/>
          </a:prstGeom>
        </p:spPr>
      </p:pic>
      <p:pic>
        <p:nvPicPr>
          <p:cNvPr id="3" name="Picture 2">
            <a:extLst>
              <a:ext uri="{FF2B5EF4-FFF2-40B4-BE49-F238E27FC236}">
                <a16:creationId xmlns:a16="http://schemas.microsoft.com/office/drawing/2014/main" id="{6C5711F8-F95C-4D8C-870C-92A1B9D2FB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33136FF5-0F42-4DEE-A7F2-F40E4C251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5A3BE1DE-458C-4848-9AFB-3F5EBF959D59}"/>
              </a:ext>
            </a:extLst>
          </p:cNvPr>
          <p:cNvSpPr/>
          <p:nvPr/>
        </p:nvSpPr>
        <p:spPr>
          <a:xfrm>
            <a:off x="6339403" y="342900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88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8B2AC9-E990-43EC-B437-E696316FC1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66A8563D-08F6-4404-A374-3B4F10A6A3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C142B11A-7320-4EBB-A576-99A9363F18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5" action="ppaction://hlinksldjump"/>
            <a:extLst>
              <a:ext uri="{FF2B5EF4-FFF2-40B4-BE49-F238E27FC236}">
                <a16:creationId xmlns:a16="http://schemas.microsoft.com/office/drawing/2014/main" id="{BFA9BF67-3ADA-4336-B678-A4E12C6B3591}"/>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113606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919155-B9CC-4BDE-B0E3-10DBF6AE9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099"/>
            <a:ext cx="12192000" cy="6599801"/>
          </a:xfrm>
          <a:prstGeom prst="rect">
            <a:avLst/>
          </a:prstGeom>
        </p:spPr>
      </p:pic>
      <p:pic>
        <p:nvPicPr>
          <p:cNvPr id="4" name="Picture 3">
            <a:extLst>
              <a:ext uri="{FF2B5EF4-FFF2-40B4-BE49-F238E27FC236}">
                <a16:creationId xmlns:a16="http://schemas.microsoft.com/office/drawing/2014/main" id="{0A3A7843-582A-4B37-A2C6-C3DB2721C3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28853D84-2F3D-43DD-AE88-42CD0BC124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181B2134-4214-438A-B6CE-D1F8BB2344C1}"/>
              </a:ext>
            </a:extLst>
          </p:cNvPr>
          <p:cNvSpPr/>
          <p:nvPr/>
        </p:nvSpPr>
        <p:spPr>
          <a:xfrm>
            <a:off x="524" y="454752"/>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655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1484243" y="2623930"/>
            <a:ext cx="9303027" cy="1200329"/>
          </a:xfrm>
          <a:prstGeom prst="rect">
            <a:avLst/>
          </a:prstGeom>
          <a:noFill/>
        </p:spPr>
        <p:txBody>
          <a:bodyPr wrap="square" rtlCol="0">
            <a:spAutoFit/>
          </a:bodyPr>
          <a:lstStyle/>
          <a:p>
            <a:pPr algn="ctr"/>
            <a:r>
              <a:rPr lang="en-US" sz="3600" b="1" dirty="0">
                <a:solidFill>
                  <a:schemeClr val="tx1">
                    <a:lumMod val="65000"/>
                    <a:lumOff val="35000"/>
                  </a:schemeClr>
                </a:solidFill>
                <a:effectLst/>
                <a:latin typeface="Arial" panose="020B0604020202020204" pitchFamily="34" charset="0"/>
                <a:ea typeface="Calibri" panose="020F0502020204030204" pitchFamily="34" charset="0"/>
              </a:rPr>
              <a:t>Creating a VBA procedure that changes the font color of table to bold</a:t>
            </a:r>
            <a:endParaRPr lang="en-US" sz="3600" dirty="0">
              <a:solidFill>
                <a:schemeClr val="tx1">
                  <a:lumMod val="65000"/>
                  <a:lumOff val="35000"/>
                </a:schemeClr>
              </a:solidFill>
            </a:endParaRPr>
          </a:p>
        </p:txBody>
      </p:sp>
      <p:pic>
        <p:nvPicPr>
          <p:cNvPr id="3" name="Picture 2">
            <a:extLst>
              <a:ext uri="{FF2B5EF4-FFF2-40B4-BE49-F238E27FC236}">
                <a16:creationId xmlns:a16="http://schemas.microsoft.com/office/drawing/2014/main" id="{AEF419F6-10C9-4447-AB78-BA91A0686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609B46E3-305C-466B-91CA-CD722105E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5E64CF98-2D36-4FAA-9DE2-71A1D2485EDA}"/>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368073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F0BC32-DF89-4E6C-8A70-D81C39D7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69FBF732-06E7-475E-915D-856BF965B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DC8E6DF4-D8B3-4D36-A9F4-200C572387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27BE5D95-D7CF-4798-BE40-A19058F93B88}"/>
              </a:ext>
            </a:extLst>
          </p:cNvPr>
          <p:cNvSpPr/>
          <p:nvPr/>
        </p:nvSpPr>
        <p:spPr>
          <a:xfrm>
            <a:off x="8680402" y="2305616"/>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Took this table as existing one</a:t>
            </a:r>
          </a:p>
        </p:txBody>
      </p:sp>
    </p:spTree>
    <p:extLst>
      <p:ext uri="{BB962C8B-B14F-4D97-AF65-F5344CB8AC3E}">
        <p14:creationId xmlns:p14="http://schemas.microsoft.com/office/powerpoint/2010/main" val="869253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685FC-7AF2-4385-9FB3-E85B40E75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A5802245-D618-4B6D-A98A-A09A5F9A0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C1C43DAC-232B-45C3-BD24-A2694BDFB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E8F2C097-B4B5-4403-A09B-F577750E4BA8}"/>
              </a:ext>
            </a:extLst>
          </p:cNvPr>
          <p:cNvSpPr/>
          <p:nvPr/>
        </p:nvSpPr>
        <p:spPr>
          <a:xfrm>
            <a:off x="3386478" y="21744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247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833A3-6BF7-4C90-B4E2-95D71CD14FCB}"/>
              </a:ext>
            </a:extLst>
          </p:cNvPr>
          <p:cNvPicPr>
            <a:picLocks noChangeAspect="1"/>
          </p:cNvPicPr>
          <p:nvPr/>
        </p:nvPicPr>
        <p:blipFill rotWithShape="1">
          <a:blip r:embed="rId2">
            <a:extLst>
              <a:ext uri="{28A0092B-C50C-407E-A947-70E740481C1C}">
                <a14:useLocalDpi xmlns:a14="http://schemas.microsoft.com/office/drawing/2010/main" val="0"/>
              </a:ext>
            </a:extLst>
          </a:blip>
          <a:srcRect l="41522"/>
          <a:stretch/>
        </p:blipFill>
        <p:spPr>
          <a:xfrm>
            <a:off x="0" y="1"/>
            <a:ext cx="12192000" cy="6858000"/>
          </a:xfrm>
          <a:prstGeom prst="rect">
            <a:avLst/>
          </a:prstGeom>
        </p:spPr>
      </p:pic>
      <p:pic>
        <p:nvPicPr>
          <p:cNvPr id="3" name="Picture 2">
            <a:extLst>
              <a:ext uri="{FF2B5EF4-FFF2-40B4-BE49-F238E27FC236}">
                <a16:creationId xmlns:a16="http://schemas.microsoft.com/office/drawing/2014/main" id="{013E2E6A-C561-4FC8-BD53-00B3C7F5A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E8707AF-A21A-4D63-8E62-D71336079B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DB2EC18-7743-42C9-9DBC-573442B5D99E}"/>
              </a:ext>
            </a:extLst>
          </p:cNvPr>
          <p:cNvSpPr/>
          <p:nvPr/>
        </p:nvSpPr>
        <p:spPr>
          <a:xfrm>
            <a:off x="0" y="49637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03959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FEDA6-2C09-4524-B43C-6F75EF833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4" name="Picture 3">
            <a:extLst>
              <a:ext uri="{FF2B5EF4-FFF2-40B4-BE49-F238E27FC236}">
                <a16:creationId xmlns:a16="http://schemas.microsoft.com/office/drawing/2014/main" id="{2FC47F04-2392-46CD-BD26-2FCD8B275A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E9792A84-E24E-4927-A0A9-E058E9558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30099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E68A72-E8D7-4DC8-B25D-0E006F252A8A}"/>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4" name="Picture 3">
            <a:extLst>
              <a:ext uri="{FF2B5EF4-FFF2-40B4-BE49-F238E27FC236}">
                <a16:creationId xmlns:a16="http://schemas.microsoft.com/office/drawing/2014/main" id="{E4EFD4C5-83D7-4D07-8AD5-307AE6D3D5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7B2DD614-F542-4889-B485-B8354FA5CD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10246C48-47D4-4540-A9B3-A4EBBC70F666}"/>
              </a:ext>
            </a:extLst>
          </p:cNvPr>
          <p:cNvSpPr/>
          <p:nvPr/>
        </p:nvSpPr>
        <p:spPr>
          <a:xfrm>
            <a:off x="2178464" y="1427556"/>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782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8CC69D-AA6B-418F-A814-F48B2C829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4" name="Picture 3">
            <a:extLst>
              <a:ext uri="{FF2B5EF4-FFF2-40B4-BE49-F238E27FC236}">
                <a16:creationId xmlns:a16="http://schemas.microsoft.com/office/drawing/2014/main" id="{B2FE8CC6-8A3D-42E5-A395-5787816DB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49873DD4-4442-48E6-92C7-C0BA815E6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63685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32D4BE-6A6C-42C3-8171-92D2EC1577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4" name="Picture 3">
            <a:extLst>
              <a:ext uri="{FF2B5EF4-FFF2-40B4-BE49-F238E27FC236}">
                <a16:creationId xmlns:a16="http://schemas.microsoft.com/office/drawing/2014/main" id="{5472E4B6-E8C0-4616-9786-7BFCB4313B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1EF9D337-7626-4008-A389-F0C9249264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1B2AB65E-860C-4E67-93EA-5C27E771F9B8}"/>
              </a:ext>
            </a:extLst>
          </p:cNvPr>
          <p:cNvSpPr/>
          <p:nvPr/>
        </p:nvSpPr>
        <p:spPr>
          <a:xfrm>
            <a:off x="5549275" y="1141834"/>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Selected the whole table range</a:t>
            </a:r>
          </a:p>
        </p:txBody>
      </p:sp>
    </p:spTree>
    <p:extLst>
      <p:ext uri="{BB962C8B-B14F-4D97-AF65-F5344CB8AC3E}">
        <p14:creationId xmlns:p14="http://schemas.microsoft.com/office/powerpoint/2010/main" val="251818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618BDD-6658-4C2C-AF8C-B0689C593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A1DA738E-C45B-41E8-8730-DF989DFB6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3ABE91EC-4213-4E51-87C8-812BAB2A7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789C1E94-3FF9-46A5-A9CA-7660B22A2DEA}"/>
              </a:ext>
            </a:extLst>
          </p:cNvPr>
          <p:cNvSpPr/>
          <p:nvPr/>
        </p:nvSpPr>
        <p:spPr>
          <a:xfrm>
            <a:off x="8606512" y="2601180"/>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Before Running the code</a:t>
            </a:r>
          </a:p>
        </p:txBody>
      </p:sp>
    </p:spTree>
    <p:extLst>
      <p:ext uri="{BB962C8B-B14F-4D97-AF65-F5344CB8AC3E}">
        <p14:creationId xmlns:p14="http://schemas.microsoft.com/office/powerpoint/2010/main" val="367552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C3070A-84B6-40D3-ACAD-BAF50C761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4" name="Picture 3">
            <a:extLst>
              <a:ext uri="{FF2B5EF4-FFF2-40B4-BE49-F238E27FC236}">
                <a16:creationId xmlns:a16="http://schemas.microsoft.com/office/drawing/2014/main" id="{B1BF1B3C-C583-4C13-B8A4-69F7FE056C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38DD6A3C-7BCB-4798-9909-5CA93DD373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3C4D391-A924-4F0F-8851-AA691641DB99}"/>
              </a:ext>
            </a:extLst>
          </p:cNvPr>
          <p:cNvSpPr/>
          <p:nvPr/>
        </p:nvSpPr>
        <p:spPr>
          <a:xfrm>
            <a:off x="1306009" y="365124"/>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5742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AED45-8D8D-47FD-911B-81E94A603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84" y="1939971"/>
            <a:ext cx="3696216" cy="3296110"/>
          </a:xfrm>
          <a:prstGeom prst="rect">
            <a:avLst/>
          </a:prstGeom>
        </p:spPr>
      </p:pic>
      <p:pic>
        <p:nvPicPr>
          <p:cNvPr id="5" name="Picture 4">
            <a:extLst>
              <a:ext uri="{FF2B5EF4-FFF2-40B4-BE49-F238E27FC236}">
                <a16:creationId xmlns:a16="http://schemas.microsoft.com/office/drawing/2014/main" id="{09F4BD20-6BE6-42AE-993A-49E24DE52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4052" y="1958377"/>
            <a:ext cx="3696216" cy="3296110"/>
          </a:xfrm>
          <a:prstGeom prst="rect">
            <a:avLst/>
          </a:prstGeom>
        </p:spPr>
      </p:pic>
      <p:pic>
        <p:nvPicPr>
          <p:cNvPr id="4" name="Picture 3">
            <a:extLst>
              <a:ext uri="{FF2B5EF4-FFF2-40B4-BE49-F238E27FC236}">
                <a16:creationId xmlns:a16="http://schemas.microsoft.com/office/drawing/2014/main" id="{2497AB32-5621-45EE-BC20-9C1856942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6" name="Picture 5">
            <a:extLst>
              <a:ext uri="{FF2B5EF4-FFF2-40B4-BE49-F238E27FC236}">
                <a16:creationId xmlns:a16="http://schemas.microsoft.com/office/drawing/2014/main" id="{9B0607E4-D6EE-4B50-8BE0-5476E37F23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7" name="Oval 6">
            <a:extLst>
              <a:ext uri="{FF2B5EF4-FFF2-40B4-BE49-F238E27FC236}">
                <a16:creationId xmlns:a16="http://schemas.microsoft.com/office/drawing/2014/main" id="{48A79BFA-4D7D-464A-8870-BC5F041541C8}"/>
              </a:ext>
            </a:extLst>
          </p:cNvPr>
          <p:cNvSpPr/>
          <p:nvPr/>
        </p:nvSpPr>
        <p:spPr>
          <a:xfrm>
            <a:off x="7474591" y="3909271"/>
            <a:ext cx="998289" cy="890980"/>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216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E92C5A-4870-4165-98CB-7B213DF200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A6823653-AD45-4F70-AD79-22BB21A37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737D3983-8B22-419A-A594-EE8CA4E101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TextBox 5">
            <a:hlinkClick r:id="rId5" action="ppaction://hlinksldjump"/>
            <a:extLst>
              <a:ext uri="{FF2B5EF4-FFF2-40B4-BE49-F238E27FC236}">
                <a16:creationId xmlns:a16="http://schemas.microsoft.com/office/drawing/2014/main" id="{E4201ED7-ABAD-4D0C-9C53-0C3A9EE1B42D}"/>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
        <p:nvSpPr>
          <p:cNvPr id="7" name="Speech Bubble: Oval 6">
            <a:extLst>
              <a:ext uri="{FF2B5EF4-FFF2-40B4-BE49-F238E27FC236}">
                <a16:creationId xmlns:a16="http://schemas.microsoft.com/office/drawing/2014/main" id="{FFE4B6F4-5870-45D6-9787-225B418E31C9}"/>
              </a:ext>
            </a:extLst>
          </p:cNvPr>
          <p:cNvSpPr/>
          <p:nvPr/>
        </p:nvSpPr>
        <p:spPr>
          <a:xfrm>
            <a:off x="8606511" y="2684306"/>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Change as the code runs</a:t>
            </a:r>
          </a:p>
        </p:txBody>
      </p:sp>
    </p:spTree>
    <p:extLst>
      <p:ext uri="{BB962C8B-B14F-4D97-AF65-F5344CB8AC3E}">
        <p14:creationId xmlns:p14="http://schemas.microsoft.com/office/powerpoint/2010/main" val="307243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967409" y="2623930"/>
            <a:ext cx="10601739" cy="1200329"/>
          </a:xfrm>
          <a:prstGeom prst="rect">
            <a:avLst/>
          </a:prstGeom>
          <a:noFill/>
        </p:spPr>
        <p:txBody>
          <a:bodyPr wrap="square" rtlCol="0">
            <a:spAutoFit/>
          </a:bodyPr>
          <a:lstStyle/>
          <a:p>
            <a:pPr algn="ctr"/>
            <a:r>
              <a:rPr lang="en-US" sz="3600" b="1" dirty="0">
                <a:solidFill>
                  <a:schemeClr val="tx1">
                    <a:lumMod val="65000"/>
                    <a:lumOff val="35000"/>
                  </a:schemeClr>
                </a:solidFill>
                <a:effectLst/>
                <a:latin typeface="Arial" panose="020B0604020202020204" pitchFamily="34" charset="0"/>
                <a:ea typeface="Calibri" panose="020F0502020204030204" pitchFamily="34" charset="0"/>
              </a:rPr>
              <a:t>Creating a VBA procedure that adds a yellow explanation column to right of table</a:t>
            </a:r>
            <a:endParaRPr lang="en-US" sz="3600" dirty="0">
              <a:solidFill>
                <a:schemeClr val="tx1">
                  <a:lumMod val="65000"/>
                  <a:lumOff val="35000"/>
                </a:schemeClr>
              </a:solidFill>
            </a:endParaRPr>
          </a:p>
        </p:txBody>
      </p:sp>
      <p:pic>
        <p:nvPicPr>
          <p:cNvPr id="3" name="Picture 2">
            <a:extLst>
              <a:ext uri="{FF2B5EF4-FFF2-40B4-BE49-F238E27FC236}">
                <a16:creationId xmlns:a16="http://schemas.microsoft.com/office/drawing/2014/main" id="{32CAA31B-F6DF-4393-80D4-B6CA5DD67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E6FFB054-A152-407A-B4D1-C684F78FAD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81B9376D-800F-4F04-9AE5-2B2D9A790066}"/>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199483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F2047A-19B4-4586-877D-013A2C0CC2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35CA58B9-D8C6-4043-817B-E6573C2FB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61FEAA12-4572-42C6-BED1-C87FB9FE9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Speech Bubble: Oval 4">
            <a:extLst>
              <a:ext uri="{FF2B5EF4-FFF2-40B4-BE49-F238E27FC236}">
                <a16:creationId xmlns:a16="http://schemas.microsoft.com/office/drawing/2014/main" id="{0301C79B-051E-43A7-AA20-B6A7148CC8B8}"/>
              </a:ext>
            </a:extLst>
          </p:cNvPr>
          <p:cNvSpPr/>
          <p:nvPr/>
        </p:nvSpPr>
        <p:spPr>
          <a:xfrm>
            <a:off x="6542820" y="2106230"/>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Took this table as existing one</a:t>
            </a:r>
          </a:p>
        </p:txBody>
      </p:sp>
    </p:spTree>
    <p:extLst>
      <p:ext uri="{BB962C8B-B14F-4D97-AF65-F5344CB8AC3E}">
        <p14:creationId xmlns:p14="http://schemas.microsoft.com/office/powerpoint/2010/main" val="370184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2F0019C-AB97-4E83-B3B4-DFA638C652AF}"/>
              </a:ext>
            </a:extLst>
          </p:cNvPr>
          <p:cNvPicPr>
            <a:picLocks noChangeAspect="1"/>
          </p:cNvPicPr>
          <p:nvPr/>
        </p:nvPicPr>
        <p:blipFill rotWithShape="1">
          <a:blip r:embed="rId2">
            <a:extLst>
              <a:ext uri="{28A0092B-C50C-407E-A947-70E740481C1C}">
                <a14:useLocalDpi xmlns:a14="http://schemas.microsoft.com/office/drawing/2010/main" val="0"/>
              </a:ext>
            </a:extLst>
          </a:blip>
          <a:srcRect t="3322"/>
          <a:stretch/>
        </p:blipFill>
        <p:spPr>
          <a:xfrm>
            <a:off x="0" y="118524"/>
            <a:ext cx="12192000" cy="6624070"/>
          </a:xfrm>
          <a:prstGeom prst="rect">
            <a:avLst/>
          </a:prstGeom>
        </p:spPr>
      </p:pic>
      <p:pic>
        <p:nvPicPr>
          <p:cNvPr id="3" name="Picture 2">
            <a:extLst>
              <a:ext uri="{FF2B5EF4-FFF2-40B4-BE49-F238E27FC236}">
                <a16:creationId xmlns:a16="http://schemas.microsoft.com/office/drawing/2014/main" id="{013E2E6A-C561-4FC8-BD53-00B3C7F5A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E8707AF-A21A-4D63-8E62-D71336079B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DB2EC18-7743-42C9-9DBC-573442B5D99E}"/>
              </a:ext>
            </a:extLst>
          </p:cNvPr>
          <p:cNvSpPr/>
          <p:nvPr/>
        </p:nvSpPr>
        <p:spPr>
          <a:xfrm>
            <a:off x="3397541" y="0"/>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483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F833A3-6BF7-4C90-B4E2-95D71CD14FCB}"/>
              </a:ext>
            </a:extLst>
          </p:cNvPr>
          <p:cNvPicPr>
            <a:picLocks noChangeAspect="1"/>
          </p:cNvPicPr>
          <p:nvPr/>
        </p:nvPicPr>
        <p:blipFill rotWithShape="1">
          <a:blip r:embed="rId2">
            <a:extLst>
              <a:ext uri="{28A0092B-C50C-407E-A947-70E740481C1C}">
                <a14:useLocalDpi xmlns:a14="http://schemas.microsoft.com/office/drawing/2010/main" val="0"/>
              </a:ext>
            </a:extLst>
          </a:blip>
          <a:srcRect l="41522" t="3363"/>
          <a:stretch/>
        </p:blipFill>
        <p:spPr>
          <a:xfrm>
            <a:off x="0" y="230697"/>
            <a:ext cx="12192000" cy="6627303"/>
          </a:xfrm>
          <a:prstGeom prst="rect">
            <a:avLst/>
          </a:prstGeom>
        </p:spPr>
      </p:pic>
      <p:pic>
        <p:nvPicPr>
          <p:cNvPr id="3" name="Picture 2">
            <a:extLst>
              <a:ext uri="{FF2B5EF4-FFF2-40B4-BE49-F238E27FC236}">
                <a16:creationId xmlns:a16="http://schemas.microsoft.com/office/drawing/2014/main" id="{013E2E6A-C561-4FC8-BD53-00B3C7F5A6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E8707AF-A21A-4D63-8E62-D71336079B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DB2EC18-7743-42C9-9DBC-573442B5D99E}"/>
              </a:ext>
            </a:extLst>
          </p:cNvPr>
          <p:cNvSpPr/>
          <p:nvPr/>
        </p:nvSpPr>
        <p:spPr>
          <a:xfrm>
            <a:off x="0" y="496379"/>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179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5628D8-7706-4026-8A41-0258304BCDE2}"/>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3" name="Picture 2">
            <a:extLst>
              <a:ext uri="{FF2B5EF4-FFF2-40B4-BE49-F238E27FC236}">
                <a16:creationId xmlns:a16="http://schemas.microsoft.com/office/drawing/2014/main" id="{ACBD5C9C-DC85-4EA1-8116-BD46553BB9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7EC763FA-82CF-4ADC-A2F5-9774F0BC39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DCA73FA1-C0B0-4DD2-8ADB-4D8A1BEED52D}"/>
              </a:ext>
            </a:extLst>
          </p:cNvPr>
          <p:cNvSpPr/>
          <p:nvPr/>
        </p:nvSpPr>
        <p:spPr>
          <a:xfrm>
            <a:off x="3221373" y="1444335"/>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358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34C84E-FFA8-44C6-8B6C-30B9D18C9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3" name="Picture 2">
            <a:extLst>
              <a:ext uri="{FF2B5EF4-FFF2-40B4-BE49-F238E27FC236}">
                <a16:creationId xmlns:a16="http://schemas.microsoft.com/office/drawing/2014/main" id="{2F7B1866-116E-4771-B29E-00EC0D880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2D7726DF-58D1-4B58-936B-7918A7E63B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139263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474BEF-E60A-452E-8585-7205A2594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3" name="Picture 2">
            <a:extLst>
              <a:ext uri="{FF2B5EF4-FFF2-40B4-BE49-F238E27FC236}">
                <a16:creationId xmlns:a16="http://schemas.microsoft.com/office/drawing/2014/main" id="{C57BC0EE-918B-4BDA-8B4A-F1F2EF6DD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7E6EA51-1D83-4279-A027-BCCDFD1C5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7E36F0B5-5447-4F52-9AF7-E63E23B3ADAF}"/>
              </a:ext>
            </a:extLst>
          </p:cNvPr>
          <p:cNvSpPr/>
          <p:nvPr/>
        </p:nvSpPr>
        <p:spPr>
          <a:xfrm>
            <a:off x="7230717" y="1652631"/>
            <a:ext cx="1405707" cy="864066"/>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Got the code from macro recording  and edited</a:t>
            </a:r>
          </a:p>
        </p:txBody>
      </p:sp>
    </p:spTree>
    <p:extLst>
      <p:ext uri="{BB962C8B-B14F-4D97-AF65-F5344CB8AC3E}">
        <p14:creationId xmlns:p14="http://schemas.microsoft.com/office/powerpoint/2010/main" val="343916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B13E03-9991-4862-8054-42428BFA9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199CF5B4-BA0E-429A-81DB-739F0413C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D0001341-9488-45DF-BBA7-01D1C2B79E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E5FF3604-2DDF-480D-8D97-2516AEE42A4D}"/>
              </a:ext>
            </a:extLst>
          </p:cNvPr>
          <p:cNvSpPr/>
          <p:nvPr/>
        </p:nvSpPr>
        <p:spPr>
          <a:xfrm>
            <a:off x="7524332" y="2508901"/>
            <a:ext cx="1502222" cy="762805"/>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Created the target column for color change</a:t>
            </a:r>
          </a:p>
        </p:txBody>
      </p:sp>
    </p:spTree>
    <p:extLst>
      <p:ext uri="{BB962C8B-B14F-4D97-AF65-F5344CB8AC3E}">
        <p14:creationId xmlns:p14="http://schemas.microsoft.com/office/powerpoint/2010/main" val="413957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474BEF-E60A-452E-8585-7205A2594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5134"/>
            <a:ext cx="12192000" cy="6607731"/>
          </a:xfrm>
          <a:prstGeom prst="rect">
            <a:avLst/>
          </a:prstGeom>
        </p:spPr>
      </p:pic>
      <p:pic>
        <p:nvPicPr>
          <p:cNvPr id="3" name="Picture 2">
            <a:extLst>
              <a:ext uri="{FF2B5EF4-FFF2-40B4-BE49-F238E27FC236}">
                <a16:creationId xmlns:a16="http://schemas.microsoft.com/office/drawing/2014/main" id="{C57BC0EE-918B-4BDA-8B4A-F1F2EF6DD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B7E6EA51-1D83-4279-A027-BCCDFD1C5E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90143968-33E1-4E12-808F-5F50768389E6}"/>
              </a:ext>
            </a:extLst>
          </p:cNvPr>
          <p:cNvSpPr/>
          <p:nvPr/>
        </p:nvSpPr>
        <p:spPr>
          <a:xfrm>
            <a:off x="1224793" y="21744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120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96F892-8B5E-4C02-A2C5-C61743B11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099"/>
            <a:ext cx="12192000" cy="6599801"/>
          </a:xfrm>
          <a:prstGeom prst="rect">
            <a:avLst/>
          </a:prstGeom>
        </p:spPr>
      </p:pic>
      <p:pic>
        <p:nvPicPr>
          <p:cNvPr id="4" name="Picture 3">
            <a:extLst>
              <a:ext uri="{FF2B5EF4-FFF2-40B4-BE49-F238E27FC236}">
                <a16:creationId xmlns:a16="http://schemas.microsoft.com/office/drawing/2014/main" id="{DC4848B8-E215-43E6-AF16-C6CF7F840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BECDF124-AC47-45A7-BE04-8944145ED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21176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337BD5-2DB3-4151-B403-0439E4CB7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F3EFA719-2961-44F5-99F4-F0F1915B1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94D0A6C7-4D7F-4BA8-A99E-C6D55D67A3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TextBox 5">
            <a:hlinkClick r:id="rId5" action="ppaction://hlinksldjump"/>
            <a:extLst>
              <a:ext uri="{FF2B5EF4-FFF2-40B4-BE49-F238E27FC236}">
                <a16:creationId xmlns:a16="http://schemas.microsoft.com/office/drawing/2014/main" id="{B3403F32-184F-4F2F-A173-111EEC7553A4}"/>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
        <p:nvSpPr>
          <p:cNvPr id="7" name="Speech Bubble: Oval 6">
            <a:extLst>
              <a:ext uri="{FF2B5EF4-FFF2-40B4-BE49-F238E27FC236}">
                <a16:creationId xmlns:a16="http://schemas.microsoft.com/office/drawing/2014/main" id="{560169D1-199C-40A9-871C-32D7BF821D14}"/>
              </a:ext>
            </a:extLst>
          </p:cNvPr>
          <p:cNvSpPr/>
          <p:nvPr/>
        </p:nvSpPr>
        <p:spPr>
          <a:xfrm>
            <a:off x="7541110" y="2450178"/>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Change as the code runs</a:t>
            </a:r>
          </a:p>
        </p:txBody>
      </p:sp>
    </p:spTree>
    <p:extLst>
      <p:ext uri="{BB962C8B-B14F-4D97-AF65-F5344CB8AC3E}">
        <p14:creationId xmlns:p14="http://schemas.microsoft.com/office/powerpoint/2010/main" val="18115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188A03-6EB0-453A-8F46-FEB1C9947A8C}"/>
              </a:ext>
            </a:extLst>
          </p:cNvPr>
          <p:cNvSpPr txBox="1"/>
          <p:nvPr/>
        </p:nvSpPr>
        <p:spPr>
          <a:xfrm>
            <a:off x="967409" y="2623930"/>
            <a:ext cx="10601739" cy="646331"/>
          </a:xfrm>
          <a:prstGeom prst="rect">
            <a:avLst/>
          </a:prstGeom>
          <a:noFill/>
        </p:spPr>
        <p:txBody>
          <a:bodyPr wrap="square" rtlCol="0">
            <a:spAutoFit/>
          </a:bodyPr>
          <a:lstStyle/>
          <a:p>
            <a:pPr algn="ctr"/>
            <a:r>
              <a:rPr lang="en-US" sz="3600" b="1" dirty="0">
                <a:solidFill>
                  <a:schemeClr val="tx1">
                    <a:lumMod val="65000"/>
                    <a:lumOff val="35000"/>
                  </a:schemeClr>
                </a:solidFill>
                <a:effectLst/>
                <a:latin typeface="Arial" panose="020B0604020202020204" pitchFamily="34" charset="0"/>
                <a:ea typeface="Calibri" panose="020F0502020204030204" pitchFamily="34" charset="0"/>
              </a:rPr>
              <a:t>Creating a VBA procedure that uses loop</a:t>
            </a:r>
            <a:endParaRPr lang="en-US" sz="3600" dirty="0">
              <a:solidFill>
                <a:schemeClr val="tx1">
                  <a:lumMod val="65000"/>
                  <a:lumOff val="35000"/>
                </a:schemeClr>
              </a:solidFill>
            </a:endParaRPr>
          </a:p>
        </p:txBody>
      </p:sp>
      <p:pic>
        <p:nvPicPr>
          <p:cNvPr id="3" name="Picture 2">
            <a:extLst>
              <a:ext uri="{FF2B5EF4-FFF2-40B4-BE49-F238E27FC236}">
                <a16:creationId xmlns:a16="http://schemas.microsoft.com/office/drawing/2014/main" id="{FBE7C779-9D8E-405A-8F4F-17FAE9B13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A6446141-CB69-4669-9AFD-0AD71079E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TextBox 4">
            <a:hlinkClick r:id="rId4" action="ppaction://hlinksldjump"/>
            <a:extLst>
              <a:ext uri="{FF2B5EF4-FFF2-40B4-BE49-F238E27FC236}">
                <a16:creationId xmlns:a16="http://schemas.microsoft.com/office/drawing/2014/main" id="{B6317F35-C260-4BC8-8F2B-B178DAA9ACF9}"/>
              </a:ext>
            </a:extLst>
          </p:cNvPr>
          <p:cNvSpPr txBox="1"/>
          <p:nvPr/>
        </p:nvSpPr>
        <p:spPr>
          <a:xfrm>
            <a:off x="377504" y="6287548"/>
            <a:ext cx="589905" cy="369332"/>
          </a:xfrm>
          <a:prstGeom prst="rect">
            <a:avLst/>
          </a:prstGeom>
          <a:solidFill>
            <a:schemeClr val="accent4">
              <a:lumMod val="60000"/>
              <a:lumOff val="40000"/>
            </a:schemeClr>
          </a:solidFill>
          <a:scene3d>
            <a:camera prst="orthographicFront"/>
            <a:lightRig rig="threePt" dir="t"/>
          </a:scene3d>
          <a:sp3d>
            <a:bevelT/>
          </a:sp3d>
        </p:spPr>
        <p:txBody>
          <a:bodyPr wrap="square" rtlCol="0">
            <a:spAutoFit/>
          </a:bodyPr>
          <a:lstStyle/>
          <a:p>
            <a:r>
              <a:rPr lang="en-US" dirty="0"/>
              <a:t>LIST</a:t>
            </a:r>
          </a:p>
        </p:txBody>
      </p:sp>
    </p:spTree>
    <p:extLst>
      <p:ext uri="{BB962C8B-B14F-4D97-AF65-F5344CB8AC3E}">
        <p14:creationId xmlns:p14="http://schemas.microsoft.com/office/powerpoint/2010/main" val="295012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94649F-4119-466B-95D1-9CD13866D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8E164A52-9B82-4DEC-A3B4-9390DB79EA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44B9FC72-7B8C-4F32-B9AF-7AF1C81EE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391864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B03206-4D36-4E41-B7E7-091504540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4" name="Picture 3">
            <a:extLst>
              <a:ext uri="{FF2B5EF4-FFF2-40B4-BE49-F238E27FC236}">
                <a16:creationId xmlns:a16="http://schemas.microsoft.com/office/drawing/2014/main" id="{832D5447-969A-4E5C-A8F5-C64B1D39C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067A4715-B3E4-4AE4-83E0-907DFD52B2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79EF7E20-CC11-47DB-86E8-3481B8206019}"/>
              </a:ext>
            </a:extLst>
          </p:cNvPr>
          <p:cNvSpPr/>
          <p:nvPr/>
        </p:nvSpPr>
        <p:spPr>
          <a:xfrm>
            <a:off x="3355597" y="21744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692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E6C7F38-64A3-457E-9E0D-0ADB1D46FA31}"/>
              </a:ext>
            </a:extLst>
          </p:cNvPr>
          <p:cNvPicPr>
            <a:picLocks noChangeAspect="1"/>
          </p:cNvPicPr>
          <p:nvPr/>
        </p:nvPicPr>
        <p:blipFill rotWithShape="1">
          <a:blip r:embed="rId2">
            <a:extLst>
              <a:ext uri="{28A0092B-C50C-407E-A947-70E740481C1C}">
                <a14:useLocalDpi xmlns:a14="http://schemas.microsoft.com/office/drawing/2010/main" val="0"/>
              </a:ext>
            </a:extLst>
          </a:blip>
          <a:srcRect l="41522"/>
          <a:stretch/>
        </p:blipFill>
        <p:spPr>
          <a:xfrm>
            <a:off x="0" y="0"/>
            <a:ext cx="12192000" cy="6857999"/>
          </a:xfrm>
          <a:prstGeom prst="rect">
            <a:avLst/>
          </a:prstGeom>
        </p:spPr>
      </p:pic>
      <p:pic>
        <p:nvPicPr>
          <p:cNvPr id="3" name="Picture 2">
            <a:extLst>
              <a:ext uri="{FF2B5EF4-FFF2-40B4-BE49-F238E27FC236}">
                <a16:creationId xmlns:a16="http://schemas.microsoft.com/office/drawing/2014/main" id="{9695BA45-2178-4D19-9C20-0016217B9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4" name="Picture 3">
            <a:extLst>
              <a:ext uri="{FF2B5EF4-FFF2-40B4-BE49-F238E27FC236}">
                <a16:creationId xmlns:a16="http://schemas.microsoft.com/office/drawing/2014/main" id="{F2FDD0C0-DF64-4A50-8241-939FA7AACC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5" name="Oval 4">
            <a:extLst>
              <a:ext uri="{FF2B5EF4-FFF2-40B4-BE49-F238E27FC236}">
                <a16:creationId xmlns:a16="http://schemas.microsoft.com/office/drawing/2014/main" id="{B63E1ED9-DB30-4DDB-93D6-C0A731F307C9}"/>
              </a:ext>
            </a:extLst>
          </p:cNvPr>
          <p:cNvSpPr/>
          <p:nvPr/>
        </p:nvSpPr>
        <p:spPr>
          <a:xfrm>
            <a:off x="0" y="502668"/>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431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81BA1D-8F3D-4F92-84BB-F281B16AE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124B706C-8A29-4AF3-846A-6A896B193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1F08DFDF-B4A8-4EC1-AD58-9BACA3CA4D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1322546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08E13-57CA-4A10-9C9C-AEC21F7E6F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623D13E5-274E-4A8D-92BF-63EAE3A98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DCD9ACCD-DED4-42DE-B637-E70C9400C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Tree>
    <p:extLst>
      <p:ext uri="{BB962C8B-B14F-4D97-AF65-F5344CB8AC3E}">
        <p14:creationId xmlns:p14="http://schemas.microsoft.com/office/powerpoint/2010/main" val="1903403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8AB983-0A09-4079-8552-D69062B72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406"/>
            <a:ext cx="12192000" cy="6627187"/>
          </a:xfrm>
          <a:prstGeom prst="rect">
            <a:avLst/>
          </a:prstGeom>
        </p:spPr>
      </p:pic>
      <p:pic>
        <p:nvPicPr>
          <p:cNvPr id="3" name="Picture 2">
            <a:extLst>
              <a:ext uri="{FF2B5EF4-FFF2-40B4-BE49-F238E27FC236}">
                <a16:creationId xmlns:a16="http://schemas.microsoft.com/office/drawing/2014/main" id="{C3204A78-E469-4EF2-A5F1-C51B69F04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2FFEE54C-6ED3-4E94-9549-E4942464C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Speech Bubble: Oval 5">
            <a:extLst>
              <a:ext uri="{FF2B5EF4-FFF2-40B4-BE49-F238E27FC236}">
                <a16:creationId xmlns:a16="http://schemas.microsoft.com/office/drawing/2014/main" id="{3676E9B6-E03E-43C3-B836-CB81899A360F}"/>
              </a:ext>
            </a:extLst>
          </p:cNvPr>
          <p:cNvSpPr/>
          <p:nvPr/>
        </p:nvSpPr>
        <p:spPr>
          <a:xfrm>
            <a:off x="1333257" y="3624637"/>
            <a:ext cx="1405707" cy="679509"/>
          </a:xfrm>
          <a:prstGeom prst="wedgeEllipseCallout">
            <a:avLst>
              <a:gd name="adj1" fmla="val -87093"/>
              <a:gd name="adj2" fmla="val 18430"/>
            </a:avLst>
          </a:prstGeom>
          <a:solidFill>
            <a:schemeClr val="accent6">
              <a:lumMod val="20000"/>
              <a:lumOff val="8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7030A0"/>
                </a:solidFill>
              </a:rPr>
              <a:t>Before Running the code</a:t>
            </a:r>
          </a:p>
        </p:txBody>
      </p:sp>
    </p:spTree>
    <p:extLst>
      <p:ext uri="{BB962C8B-B14F-4D97-AF65-F5344CB8AC3E}">
        <p14:creationId xmlns:p14="http://schemas.microsoft.com/office/powerpoint/2010/main" val="52543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2C5517-9808-4580-A6B6-0774DB0FD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000"/>
            <a:ext cx="12192000" cy="6604000"/>
          </a:xfrm>
          <a:prstGeom prst="rect">
            <a:avLst/>
          </a:prstGeom>
        </p:spPr>
      </p:pic>
      <p:pic>
        <p:nvPicPr>
          <p:cNvPr id="3" name="Picture 2">
            <a:extLst>
              <a:ext uri="{FF2B5EF4-FFF2-40B4-BE49-F238E27FC236}">
                <a16:creationId xmlns:a16="http://schemas.microsoft.com/office/drawing/2014/main" id="{6A8EC917-2096-4642-95ED-A8B9F848C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0A62CA15-235C-4437-B8D9-F9B6B87CDF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3E9CF4FF-B5EC-4C29-AB08-8BD235BAA917}"/>
              </a:ext>
            </a:extLst>
          </p:cNvPr>
          <p:cNvSpPr/>
          <p:nvPr/>
        </p:nvSpPr>
        <p:spPr>
          <a:xfrm>
            <a:off x="1224793" y="217443"/>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378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F18F28-2613-42C0-B950-AB47494059A7}"/>
              </a:ext>
            </a:extLst>
          </p:cNvPr>
          <p:cNvPicPr>
            <a:picLocks noChangeAspect="1"/>
          </p:cNvPicPr>
          <p:nvPr/>
        </p:nvPicPr>
        <p:blipFill rotWithShape="1">
          <a:blip r:embed="rId2">
            <a:extLst>
              <a:ext uri="{28A0092B-C50C-407E-A947-70E740481C1C}">
                <a14:useLocalDpi xmlns:a14="http://schemas.microsoft.com/office/drawing/2010/main" val="0"/>
              </a:ext>
            </a:extLst>
          </a:blip>
          <a:srcRect l="41630"/>
          <a:stretch/>
        </p:blipFill>
        <p:spPr>
          <a:xfrm>
            <a:off x="0" y="0"/>
            <a:ext cx="12191999" cy="6857999"/>
          </a:xfrm>
          <a:prstGeom prst="rect">
            <a:avLst/>
          </a:prstGeom>
        </p:spPr>
      </p:pic>
      <p:pic>
        <p:nvPicPr>
          <p:cNvPr id="3" name="Picture 2">
            <a:extLst>
              <a:ext uri="{FF2B5EF4-FFF2-40B4-BE49-F238E27FC236}">
                <a16:creationId xmlns:a16="http://schemas.microsoft.com/office/drawing/2014/main" id="{C883632C-4185-49E5-AEA5-5224A1BA08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16" y="118523"/>
            <a:ext cx="594570" cy="493203"/>
          </a:xfrm>
          <a:prstGeom prst="rect">
            <a:avLst/>
          </a:prstGeom>
        </p:spPr>
      </p:pic>
      <p:pic>
        <p:nvPicPr>
          <p:cNvPr id="5" name="Picture 4">
            <a:extLst>
              <a:ext uri="{FF2B5EF4-FFF2-40B4-BE49-F238E27FC236}">
                <a16:creationId xmlns:a16="http://schemas.microsoft.com/office/drawing/2014/main" id="{C9C026D9-586B-47D3-9CC1-39A62407E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4134" y="5947794"/>
            <a:ext cx="638415" cy="679508"/>
          </a:xfrm>
          <a:prstGeom prst="rect">
            <a:avLst/>
          </a:prstGeom>
        </p:spPr>
      </p:pic>
      <p:sp>
        <p:nvSpPr>
          <p:cNvPr id="6" name="Oval 5">
            <a:extLst>
              <a:ext uri="{FF2B5EF4-FFF2-40B4-BE49-F238E27FC236}">
                <a16:creationId xmlns:a16="http://schemas.microsoft.com/office/drawing/2014/main" id="{ED53E43C-050A-4B8B-865A-117A7E1E2C74}"/>
              </a:ext>
            </a:extLst>
          </p:cNvPr>
          <p:cNvSpPr/>
          <p:nvPr/>
        </p:nvSpPr>
        <p:spPr>
          <a:xfrm>
            <a:off x="4622334" y="1702295"/>
            <a:ext cx="796954" cy="788565"/>
          </a:xfrm>
          <a:prstGeom prst="ellipse">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7827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TotalTime>
  <Words>731</Words>
  <Application>Microsoft Office PowerPoint</Application>
  <PresentationFormat>Widescreen</PresentationFormat>
  <Paragraphs>102</Paragraphs>
  <Slides>174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174</vt:i4>
      </vt:variant>
    </vt:vector>
  </HeadingPairs>
  <TitlesOfParts>
    <vt:vector size="182" baseType="lpstr">
      <vt:lpstr>-apple-system</vt:lpstr>
      <vt:lpstr>Arial</vt:lpstr>
      <vt:lpstr>Calibri</vt:lpstr>
      <vt:lpstr>Calibri Light</vt:lpstr>
      <vt:lpstr>Helvetica Neue</vt:lpstr>
      <vt:lpstr>Segoe UI</vt:lpstr>
      <vt:lpstr>Times New Roman</vt:lpstr>
      <vt:lpstr>Office Theme</vt:lpstr>
      <vt:lpstr>PowerPoint Presentation</vt:lpstr>
      <vt:lpstr>Submitted by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 Monjur-E-Elahi</dc:creator>
  <cp:lastModifiedBy>Mohammad Monjur-E-Elahi</cp:lastModifiedBy>
  <cp:revision>80</cp:revision>
  <dcterms:created xsi:type="dcterms:W3CDTF">2021-08-19T02:47:35Z</dcterms:created>
  <dcterms:modified xsi:type="dcterms:W3CDTF">2021-08-19T18:04:56Z</dcterms:modified>
</cp:coreProperties>
</file>